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440" r:id="rId3"/>
    <p:sldId id="441" r:id="rId4"/>
    <p:sldId id="442" r:id="rId5"/>
    <p:sldId id="449" r:id="rId6"/>
    <p:sldId id="450" r:id="rId7"/>
    <p:sldId id="444" r:id="rId8"/>
    <p:sldId id="447" r:id="rId9"/>
    <p:sldId id="448" r:id="rId10"/>
    <p:sldId id="445" r:id="rId11"/>
    <p:sldId id="446" r:id="rId12"/>
    <p:sldId id="443" r:id="rId13"/>
  </p:sldIdLst>
  <p:sldSz cx="9144000" cy="5143500" type="screen16x9"/>
  <p:notesSz cx="6669088" cy="9775825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GO" id="{FDEC6987-68F8-4CB3-A689-9D5088DB2439}">
          <p14:sldIdLst>
            <p14:sldId id="265"/>
            <p14:sldId id="440"/>
            <p14:sldId id="441"/>
            <p14:sldId id="442"/>
            <p14:sldId id="449"/>
            <p14:sldId id="450"/>
            <p14:sldId id="444"/>
            <p14:sldId id="447"/>
            <p14:sldId id="448"/>
            <p14:sldId id="445"/>
            <p14:sldId id="446"/>
            <p14:sldId id="443"/>
          </p14:sldIdLst>
        </p14:section>
        <p14:section name="INFORMATIONEN" id="{9D526A16-4D76-4BC6-9483-0A576CD8206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3026">
          <p15:clr>
            <a:srgbClr val="A4A3A4"/>
          </p15:clr>
        </p15:guide>
        <p15:guide id="3" orient="horz" pos="1847">
          <p15:clr>
            <a:srgbClr val="A4A3A4"/>
          </p15:clr>
        </p15:guide>
        <p15:guide id="4" orient="horz" pos="1983">
          <p15:clr>
            <a:srgbClr val="A4A3A4"/>
          </p15:clr>
        </p15:guide>
        <p15:guide id="5" orient="horz" pos="282">
          <p15:clr>
            <a:srgbClr val="A4A3A4"/>
          </p15:clr>
        </p15:guide>
        <p15:guide id="6" orient="horz" pos="3117">
          <p15:clr>
            <a:srgbClr val="A4A3A4"/>
          </p15:clr>
        </p15:guide>
        <p15:guide id="7" pos="272">
          <p15:clr>
            <a:srgbClr val="A4A3A4"/>
          </p15:clr>
        </p15:guide>
        <p15:guide id="8" pos="5488">
          <p15:clr>
            <a:srgbClr val="A4A3A4"/>
          </p15:clr>
        </p15:guide>
        <p15:guide id="9" pos="2812">
          <p15:clr>
            <a:srgbClr val="A4A3A4"/>
          </p15:clr>
        </p15:guide>
        <p15:guide id="10" pos="2948">
          <p15:clr>
            <a:srgbClr val="A4A3A4"/>
          </p15:clr>
        </p15:guide>
        <p15:guide id="11" pos="1610">
          <p15:clr>
            <a:srgbClr val="A4A3A4"/>
          </p15:clr>
        </p15:guide>
        <p15:guide id="12" pos="1474">
          <p15:clr>
            <a:srgbClr val="A4A3A4"/>
          </p15:clr>
        </p15:guide>
        <p15:guide id="13" pos="4150">
          <p15:clr>
            <a:srgbClr val="A4A3A4"/>
          </p15:clr>
        </p15:guide>
        <p15:guide id="14" pos="4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63">
          <p15:clr>
            <a:srgbClr val="A4A3A4"/>
          </p15:clr>
        </p15:guide>
        <p15:guide id="2" orient="horz" pos="2217">
          <p15:clr>
            <a:srgbClr val="A4A3A4"/>
          </p15:clr>
        </p15:guide>
        <p15:guide id="3" orient="horz" pos="335">
          <p15:clr>
            <a:srgbClr val="A4A3A4"/>
          </p15:clr>
        </p15:guide>
        <p15:guide id="4" orient="horz" pos="5891">
          <p15:clr>
            <a:srgbClr val="A4A3A4"/>
          </p15:clr>
        </p15:guide>
        <p15:guide id="5" pos="830">
          <p15:clr>
            <a:srgbClr val="A4A3A4"/>
          </p15:clr>
        </p15:guide>
        <p15:guide id="6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63B"/>
    <a:srgbClr val="3B5C14"/>
    <a:srgbClr val="FEFEFE"/>
    <a:srgbClr val="FFFEFE"/>
    <a:srgbClr val="FFFFFE"/>
    <a:srgbClr val="FFFFFD"/>
    <a:srgbClr val="FFFEFD"/>
    <a:srgbClr val="FFFEFF"/>
    <a:srgbClr val="FEFEFF"/>
    <a:srgbClr val="FD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89538" autoAdjust="0"/>
  </p:normalViewPr>
  <p:slideViewPr>
    <p:cSldViewPr snapToObjects="1" showGuides="1">
      <p:cViewPr varScale="1">
        <p:scale>
          <a:sx n="142" d="100"/>
          <a:sy n="142" d="100"/>
        </p:scale>
        <p:origin x="558" y="126"/>
      </p:cViewPr>
      <p:guideLst>
        <p:guide orient="horz" pos="804"/>
        <p:guide orient="horz" pos="3026"/>
        <p:guide orient="horz" pos="1847"/>
        <p:guide orient="horz" pos="1983"/>
        <p:guide orient="horz" pos="282"/>
        <p:guide orient="horz" pos="3117"/>
        <p:guide pos="272"/>
        <p:guide pos="5488"/>
        <p:guide pos="2812"/>
        <p:guide pos="2948"/>
        <p:guide pos="1610"/>
        <p:guide pos="1474"/>
        <p:guide pos="4150"/>
        <p:guide pos="4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7" d="100"/>
          <a:sy n="77" d="100"/>
        </p:scale>
        <p:origin x="-3288" y="-96"/>
      </p:cViewPr>
      <p:guideLst>
        <p:guide orient="horz" pos="2263"/>
        <p:guide orient="horz" pos="2217"/>
        <p:guide orient="horz" pos="335"/>
        <p:guide orient="horz" pos="5891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498554" y="538342"/>
            <a:ext cx="5647638" cy="244396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4770045" y="9122008"/>
            <a:ext cx="98034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/>
            </a:lvl1pPr>
          </a:lstStyle>
          <a:p>
            <a:fld id="{BB9342E5-7155-48B1-BC18-D8E454B8263A}" type="datetimeFigureOut">
              <a:rPr lang="de-DE" smtClean="0"/>
              <a:pPr/>
              <a:t>27.05.2019</a:t>
            </a:fld>
            <a:endParaRPr lang="de-DE" dirty="0"/>
          </a:p>
        </p:txBody>
      </p:sp>
      <p:sp>
        <p:nvSpPr>
          <p:cNvPr id="11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498553" y="9122008"/>
            <a:ext cx="427149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5750388" y="9122008"/>
            <a:ext cx="395804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496E556-79A2-4370-BFB7-7666B5E3819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398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38200" y="612826"/>
            <a:ext cx="6339327" cy="356604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238200" y="4455864"/>
            <a:ext cx="6339327" cy="4536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5"/>
          </p:nvPr>
        </p:nvSpPr>
        <p:spPr>
          <a:xfrm>
            <a:off x="3982616" y="9050302"/>
            <a:ext cx="2664296" cy="302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r>
              <a:rPr lang="de-DE" dirty="0" smtClean="0"/>
              <a:t>1 - </a:t>
            </a:r>
            <a:fld id="{62F7485A-418B-4270-A800-203437757C4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720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0" algn="l" defTabSz="914400" rtl="0" eaLnBrk="1" latinLnBrk="0" hangingPunct="1">
      <a:spcBef>
        <a:spcPts val="200"/>
      </a:spcBef>
      <a:spcAft>
        <a:spcPts val="200"/>
      </a:spcAft>
      <a:defRPr sz="1100" b="1" kern="1200" cap="all" baseline="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809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355600" indent="-17462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 baseline="0">
        <a:solidFill>
          <a:schemeClr val="tx1"/>
        </a:solidFill>
        <a:latin typeface="+mn-lt"/>
        <a:ea typeface="+mn-ea"/>
        <a:cs typeface="+mn-cs"/>
      </a:defRPr>
    </a:lvl7pPr>
    <a:lvl8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050" b="0" i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smtClean="0"/>
              <a:t>1 - 2 </a:t>
            </a:r>
            <a:endParaRPr lang="de-DE" sz="1000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</p:spTree>
    <p:extLst>
      <p:ext uri="{BB962C8B-B14F-4D97-AF65-F5344CB8AC3E}">
        <p14:creationId xmlns:p14="http://schemas.microsoft.com/office/powerpoint/2010/main" val="201449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/>
          <a:lstStyle/>
          <a:p>
            <a:fld id="{70745FCD-A345-452E-9E38-8B1CB12F016C}" type="datetime1">
              <a:rPr lang="de-DE" smtClean="0"/>
              <a:pPr/>
              <a:t>27.05.2019</a:t>
            </a:fld>
            <a:endParaRPr lang="de-DE" dirty="0"/>
          </a:p>
        </p:txBody>
      </p:sp>
      <p:sp>
        <p:nvSpPr>
          <p:cNvPr id="6" name="Kopfzeilenplatzhalter 5"/>
          <p:cNvSpPr>
            <a:spLocks noGrp="1"/>
          </p:cNvSpPr>
          <p:nvPr>
            <p:ph type="hdr" sz="quarter" idx="12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WAGO</a:t>
            </a:r>
            <a:endParaRPr lang="de-DE" dirty="0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1303338" y="782638"/>
            <a:ext cx="4843462" cy="2724150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496E556-79A2-4370-BFB7-7666B5E38192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4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6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350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0"/>
            <a:ext cx="6156000" cy="721257"/>
          </a:xfrm>
        </p:spPr>
        <p:txBody>
          <a:bodyPr wrap="square" tIns="0" bIns="0" anchor="b" anchorCtr="0"/>
          <a:lstStyle>
            <a:lvl1pPr>
              <a:defRPr/>
            </a:lvl1pPr>
          </a:lstStyle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 bwMode="gray">
          <a:xfrm>
            <a:off x="7315092" y="342569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1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31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2556200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556199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2556200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561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2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677628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677627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680200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680200" y="776919"/>
            <a:ext cx="4031999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4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805133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6805133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6804023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04023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0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7675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1"/>
            <a:ext cx="9143999" cy="3525063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381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xtra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227497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766982"/>
            <a:ext cx="8280000" cy="103703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3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2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10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3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2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20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0"/>
          </p:nvPr>
        </p:nvSpPr>
        <p:spPr bwMode="gray">
          <a:xfrm>
            <a:off x="32634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2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60948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37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3263400" y="314695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9480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93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4631403"/>
            <a:ext cx="6156000" cy="31661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017720"/>
            <a:ext cx="6156000" cy="594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en-US" dirty="0"/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8161530" y="4948238"/>
            <a:ext cx="586933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/>
          <p:cNvGrpSpPr/>
          <p:nvPr userDrawn="1"/>
        </p:nvGrpSpPr>
        <p:grpSpPr bwMode="gray">
          <a:xfrm>
            <a:off x="7315092" y="4400085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3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Rechteck 1"/>
          <p:cNvSpPr/>
          <p:nvPr userDrawn="1"/>
        </p:nvSpPr>
        <p:spPr bwMode="gray">
          <a:xfrm>
            <a:off x="323528" y="4948014"/>
            <a:ext cx="2448272" cy="195484"/>
          </a:xfrm>
          <a:prstGeom prst="rect">
            <a:avLst/>
          </a:prstGeom>
          <a:solidFill>
            <a:schemeClr val="bg1"/>
          </a:soli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16452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407954"/>
            <a:ext cx="1655940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187201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744031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1" name="Bildplatzhalter 9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561604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48806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87201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744030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61604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488062" y="4407954"/>
            <a:ext cx="1655940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6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-1" y="4407954"/>
            <a:ext cx="2903951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120027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1118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120025" y="4407954"/>
            <a:ext cx="2903951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41118" y="4407954"/>
            <a:ext cx="2903951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25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/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804000" y="1278712"/>
            <a:ext cx="23400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804025" y="3498326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Verfügbarkeit eingeben</a:t>
            </a:r>
            <a:br>
              <a:rPr lang="de-DE" dirty="0" smtClean="0"/>
            </a:br>
            <a:r>
              <a:rPr lang="de-DE" dirty="0" smtClean="0"/>
              <a:t>Preis (netto) eingeben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804025" y="3148013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Artikelbezeichnung eingeben,</a:t>
            </a:r>
            <a:br>
              <a:rPr lang="de-DE" dirty="0" smtClean="0"/>
            </a:br>
            <a:r>
              <a:rPr lang="de-DE" dirty="0" smtClean="0"/>
              <a:t>Artikelnummer eingeben</a:t>
            </a:r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7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2555875" y="4941888"/>
            <a:ext cx="615632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4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 bwMode="gray">
          <a:xfrm>
            <a:off x="1795708" y="1781676"/>
            <a:ext cx="5552584" cy="1580148"/>
            <a:chOff x="2111027" y="2424641"/>
            <a:chExt cx="4973456" cy="1415341"/>
          </a:xfrm>
          <a:solidFill>
            <a:schemeClr val="tx1"/>
          </a:solidFill>
        </p:grpSpPr>
        <p:grpSp>
          <p:nvGrpSpPr>
            <p:cNvPr id="10" name="Gruppieren 9"/>
            <p:cNvGrpSpPr/>
            <p:nvPr/>
          </p:nvGrpSpPr>
          <p:grpSpPr bwMode="gray">
            <a:xfrm>
              <a:off x="2111027" y="2451033"/>
              <a:ext cx="4554755" cy="1363358"/>
              <a:chOff x="-14754225" y="7677150"/>
              <a:chExt cx="35820350" cy="10721976"/>
            </a:xfrm>
            <a:grpFill/>
          </p:grpSpPr>
          <p:sp>
            <p:nvSpPr>
              <p:cNvPr id="14" name="Freeform 20"/>
              <p:cNvSpPr>
                <a:spLocks/>
              </p:cNvSpPr>
              <p:nvPr/>
            </p:nvSpPr>
            <p:spPr bwMode="gray">
              <a:xfrm>
                <a:off x="-12317413" y="13400088"/>
                <a:ext cx="4754563" cy="4872038"/>
              </a:xfrm>
              <a:custGeom>
                <a:avLst/>
                <a:gdLst>
                  <a:gd name="T0" fmla="*/ 2195 w 2995"/>
                  <a:gd name="T1" fmla="*/ 0 h 3069"/>
                  <a:gd name="T2" fmla="*/ 2195 w 2995"/>
                  <a:gd name="T3" fmla="*/ 1913 h 3069"/>
                  <a:gd name="T4" fmla="*/ 806 w 2995"/>
                  <a:gd name="T5" fmla="*/ 0 h 3069"/>
                  <a:gd name="T6" fmla="*/ 806 w 2995"/>
                  <a:gd name="T7" fmla="*/ 2 h 3069"/>
                  <a:gd name="T8" fmla="*/ 806 w 2995"/>
                  <a:gd name="T9" fmla="*/ 0 h 3069"/>
                  <a:gd name="T10" fmla="*/ 0 w 2995"/>
                  <a:gd name="T11" fmla="*/ 0 h 3069"/>
                  <a:gd name="T12" fmla="*/ 0 w 2995"/>
                  <a:gd name="T13" fmla="*/ 3066 h 3069"/>
                  <a:gd name="T14" fmla="*/ 806 w 2995"/>
                  <a:gd name="T15" fmla="*/ 3066 h 3069"/>
                  <a:gd name="T16" fmla="*/ 806 w 2995"/>
                  <a:gd name="T17" fmla="*/ 1157 h 3069"/>
                  <a:gd name="T18" fmla="*/ 2192 w 2995"/>
                  <a:gd name="T19" fmla="*/ 3069 h 3069"/>
                  <a:gd name="T20" fmla="*/ 2195 w 2995"/>
                  <a:gd name="T21" fmla="*/ 3066 h 3069"/>
                  <a:gd name="T22" fmla="*/ 2195 w 2995"/>
                  <a:gd name="T23" fmla="*/ 3066 h 3069"/>
                  <a:gd name="T24" fmla="*/ 2995 w 2995"/>
                  <a:gd name="T25" fmla="*/ 3066 h 3069"/>
                  <a:gd name="T26" fmla="*/ 2995 w 2995"/>
                  <a:gd name="T27" fmla="*/ 0 h 3069"/>
                  <a:gd name="T28" fmla="*/ 2195 w 2995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5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2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5" y="3066"/>
                    </a:lnTo>
                    <a:lnTo>
                      <a:pt x="2995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21"/>
              <p:cNvSpPr>
                <a:spLocks/>
              </p:cNvSpPr>
              <p:nvPr/>
            </p:nvSpPr>
            <p:spPr bwMode="gray">
              <a:xfrm>
                <a:off x="-6519863" y="13400088"/>
                <a:ext cx="4759325" cy="4872038"/>
              </a:xfrm>
              <a:custGeom>
                <a:avLst/>
                <a:gdLst>
                  <a:gd name="T0" fmla="*/ 2195 w 2998"/>
                  <a:gd name="T1" fmla="*/ 0 h 3069"/>
                  <a:gd name="T2" fmla="*/ 2195 w 2998"/>
                  <a:gd name="T3" fmla="*/ 1913 h 3069"/>
                  <a:gd name="T4" fmla="*/ 806 w 2998"/>
                  <a:gd name="T5" fmla="*/ 0 h 3069"/>
                  <a:gd name="T6" fmla="*/ 806 w 2998"/>
                  <a:gd name="T7" fmla="*/ 2 h 3069"/>
                  <a:gd name="T8" fmla="*/ 806 w 2998"/>
                  <a:gd name="T9" fmla="*/ 0 h 3069"/>
                  <a:gd name="T10" fmla="*/ 0 w 2998"/>
                  <a:gd name="T11" fmla="*/ 0 h 3069"/>
                  <a:gd name="T12" fmla="*/ 0 w 2998"/>
                  <a:gd name="T13" fmla="*/ 3066 h 3069"/>
                  <a:gd name="T14" fmla="*/ 806 w 2998"/>
                  <a:gd name="T15" fmla="*/ 3066 h 3069"/>
                  <a:gd name="T16" fmla="*/ 806 w 2998"/>
                  <a:gd name="T17" fmla="*/ 1157 h 3069"/>
                  <a:gd name="T18" fmla="*/ 2195 w 2998"/>
                  <a:gd name="T19" fmla="*/ 3069 h 3069"/>
                  <a:gd name="T20" fmla="*/ 2195 w 2998"/>
                  <a:gd name="T21" fmla="*/ 3066 h 3069"/>
                  <a:gd name="T22" fmla="*/ 2195 w 2998"/>
                  <a:gd name="T23" fmla="*/ 3066 h 3069"/>
                  <a:gd name="T24" fmla="*/ 2998 w 2998"/>
                  <a:gd name="T25" fmla="*/ 3066 h 3069"/>
                  <a:gd name="T26" fmla="*/ 2998 w 2998"/>
                  <a:gd name="T27" fmla="*/ 0 h 3069"/>
                  <a:gd name="T28" fmla="*/ 2195 w 2998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8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5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8" y="3066"/>
                    </a:lnTo>
                    <a:lnTo>
                      <a:pt x="2998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22"/>
              <p:cNvSpPr>
                <a:spLocks/>
              </p:cNvSpPr>
              <p:nvPr/>
            </p:nvSpPr>
            <p:spPr bwMode="gray">
              <a:xfrm>
                <a:off x="10480128" y="7677150"/>
                <a:ext cx="7172875" cy="4867273"/>
              </a:xfrm>
              <a:custGeom>
                <a:avLst/>
                <a:gdLst>
                  <a:gd name="T0" fmla="*/ 1071 w 1848"/>
                  <a:gd name="T1" fmla="*/ 0 h 1298"/>
                  <a:gd name="T2" fmla="*/ 1239 w 1848"/>
                  <a:gd name="T3" fmla="*/ 617 h 1298"/>
                  <a:gd name="T4" fmla="*/ 1261 w 1848"/>
                  <a:gd name="T5" fmla="*/ 704 h 1298"/>
                  <a:gd name="T6" fmla="*/ 1281 w 1848"/>
                  <a:gd name="T7" fmla="*/ 808 h 1298"/>
                  <a:gd name="T8" fmla="*/ 1305 w 1848"/>
                  <a:gd name="T9" fmla="*/ 694 h 1298"/>
                  <a:gd name="T10" fmla="*/ 1323 w 1848"/>
                  <a:gd name="T11" fmla="*/ 617 h 1298"/>
                  <a:gd name="T12" fmla="*/ 1480 w 1848"/>
                  <a:gd name="T13" fmla="*/ 0 h 1298"/>
                  <a:gd name="T14" fmla="*/ 1848 w 1848"/>
                  <a:gd name="T15" fmla="*/ 0 h 1298"/>
                  <a:gd name="T16" fmla="*/ 1470 w 1848"/>
                  <a:gd name="T17" fmla="*/ 1298 h 1298"/>
                  <a:gd name="T18" fmla="*/ 1133 w 1848"/>
                  <a:gd name="T19" fmla="*/ 1298 h 1298"/>
                  <a:gd name="T20" fmla="*/ 967 w 1848"/>
                  <a:gd name="T21" fmla="*/ 744 h 1298"/>
                  <a:gd name="T22" fmla="*/ 937 w 1848"/>
                  <a:gd name="T23" fmla="*/ 630 h 1298"/>
                  <a:gd name="T24" fmla="*/ 923 w 1848"/>
                  <a:gd name="T25" fmla="*/ 570 h 1298"/>
                  <a:gd name="T26" fmla="*/ 910 w 1848"/>
                  <a:gd name="T27" fmla="*/ 623 h 1298"/>
                  <a:gd name="T28" fmla="*/ 878 w 1848"/>
                  <a:gd name="T29" fmla="*/ 744 h 1298"/>
                  <a:gd name="T30" fmla="*/ 716 w 1848"/>
                  <a:gd name="T31" fmla="*/ 1298 h 1298"/>
                  <a:gd name="T32" fmla="*/ 377 w 1848"/>
                  <a:gd name="T33" fmla="*/ 1298 h 1298"/>
                  <a:gd name="T34" fmla="*/ 0 w 1848"/>
                  <a:gd name="T35" fmla="*/ 0 h 1298"/>
                  <a:gd name="T36" fmla="*/ 368 w 1848"/>
                  <a:gd name="T37" fmla="*/ 0 h 1298"/>
                  <a:gd name="T38" fmla="*/ 521 w 1848"/>
                  <a:gd name="T39" fmla="*/ 621 h 1298"/>
                  <a:gd name="T40" fmla="*/ 543 w 1848"/>
                  <a:gd name="T41" fmla="*/ 717 h 1298"/>
                  <a:gd name="T42" fmla="*/ 562 w 1848"/>
                  <a:gd name="T43" fmla="*/ 815 h 1298"/>
                  <a:gd name="T44" fmla="*/ 580 w 1848"/>
                  <a:gd name="T45" fmla="*/ 737 h 1298"/>
                  <a:gd name="T46" fmla="*/ 609 w 1848"/>
                  <a:gd name="T47" fmla="*/ 621 h 1298"/>
                  <a:gd name="T48" fmla="*/ 777 w 1848"/>
                  <a:gd name="T49" fmla="*/ 0 h 1298"/>
                  <a:gd name="T50" fmla="*/ 1071 w 1848"/>
                  <a:gd name="T5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8" h="1298">
                    <a:moveTo>
                      <a:pt x="1071" y="0"/>
                    </a:moveTo>
                    <a:cubicBezTo>
                      <a:pt x="1239" y="617"/>
                      <a:pt x="1239" y="617"/>
                      <a:pt x="1239" y="617"/>
                    </a:cubicBezTo>
                    <a:cubicBezTo>
                      <a:pt x="1246" y="645"/>
                      <a:pt x="1254" y="674"/>
                      <a:pt x="1261" y="704"/>
                    </a:cubicBezTo>
                    <a:cubicBezTo>
                      <a:pt x="1267" y="734"/>
                      <a:pt x="1274" y="769"/>
                      <a:pt x="1281" y="808"/>
                    </a:cubicBezTo>
                    <a:cubicBezTo>
                      <a:pt x="1291" y="762"/>
                      <a:pt x="1298" y="724"/>
                      <a:pt x="1305" y="694"/>
                    </a:cubicBezTo>
                    <a:cubicBezTo>
                      <a:pt x="1311" y="664"/>
                      <a:pt x="1317" y="638"/>
                      <a:pt x="1323" y="617"/>
                    </a:cubicBezTo>
                    <a:cubicBezTo>
                      <a:pt x="1480" y="0"/>
                      <a:pt x="1480" y="0"/>
                      <a:pt x="1480" y="0"/>
                    </a:cubicBezTo>
                    <a:cubicBezTo>
                      <a:pt x="1848" y="0"/>
                      <a:pt x="1848" y="0"/>
                      <a:pt x="1848" y="0"/>
                    </a:cubicBezTo>
                    <a:cubicBezTo>
                      <a:pt x="1470" y="1298"/>
                      <a:pt x="1470" y="1298"/>
                      <a:pt x="1470" y="1298"/>
                    </a:cubicBezTo>
                    <a:cubicBezTo>
                      <a:pt x="1133" y="1298"/>
                      <a:pt x="1133" y="1298"/>
                      <a:pt x="1133" y="1298"/>
                    </a:cubicBezTo>
                    <a:cubicBezTo>
                      <a:pt x="967" y="744"/>
                      <a:pt x="967" y="744"/>
                      <a:pt x="967" y="744"/>
                    </a:cubicBezTo>
                    <a:cubicBezTo>
                      <a:pt x="961" y="724"/>
                      <a:pt x="951" y="686"/>
                      <a:pt x="937" y="630"/>
                    </a:cubicBezTo>
                    <a:cubicBezTo>
                      <a:pt x="931" y="604"/>
                      <a:pt x="926" y="584"/>
                      <a:pt x="923" y="570"/>
                    </a:cubicBezTo>
                    <a:cubicBezTo>
                      <a:pt x="920" y="583"/>
                      <a:pt x="915" y="600"/>
                      <a:pt x="910" y="623"/>
                    </a:cubicBezTo>
                    <a:cubicBezTo>
                      <a:pt x="896" y="680"/>
                      <a:pt x="885" y="720"/>
                      <a:pt x="878" y="744"/>
                    </a:cubicBezTo>
                    <a:cubicBezTo>
                      <a:pt x="716" y="1298"/>
                      <a:pt x="716" y="1298"/>
                      <a:pt x="716" y="1298"/>
                    </a:cubicBezTo>
                    <a:cubicBezTo>
                      <a:pt x="377" y="1298"/>
                      <a:pt x="377" y="1298"/>
                      <a:pt x="377" y="12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21" y="621"/>
                      <a:pt x="521" y="621"/>
                      <a:pt x="521" y="621"/>
                    </a:cubicBezTo>
                    <a:cubicBezTo>
                      <a:pt x="528" y="653"/>
                      <a:pt x="536" y="685"/>
                      <a:pt x="543" y="717"/>
                    </a:cubicBezTo>
                    <a:cubicBezTo>
                      <a:pt x="550" y="748"/>
                      <a:pt x="556" y="781"/>
                      <a:pt x="562" y="815"/>
                    </a:cubicBezTo>
                    <a:cubicBezTo>
                      <a:pt x="568" y="790"/>
                      <a:pt x="574" y="764"/>
                      <a:pt x="580" y="737"/>
                    </a:cubicBezTo>
                    <a:cubicBezTo>
                      <a:pt x="586" y="710"/>
                      <a:pt x="596" y="671"/>
                      <a:pt x="609" y="621"/>
                    </a:cubicBezTo>
                    <a:cubicBezTo>
                      <a:pt x="777" y="0"/>
                      <a:pt x="777" y="0"/>
                      <a:pt x="777" y="0"/>
                    </a:cubicBez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gray">
              <a:xfrm>
                <a:off x="18084800" y="7677150"/>
                <a:ext cx="2981325" cy="4867275"/>
              </a:xfrm>
              <a:custGeom>
                <a:avLst/>
                <a:gdLst>
                  <a:gd name="T0" fmla="*/ 0 w 1878"/>
                  <a:gd name="T1" fmla="*/ 3066 h 3066"/>
                  <a:gd name="T2" fmla="*/ 0 w 1878"/>
                  <a:gd name="T3" fmla="*/ 0 h 3066"/>
                  <a:gd name="T4" fmla="*/ 1878 w 1878"/>
                  <a:gd name="T5" fmla="*/ 0 h 3066"/>
                  <a:gd name="T6" fmla="*/ 1878 w 1878"/>
                  <a:gd name="T7" fmla="*/ 673 h 3066"/>
                  <a:gd name="T8" fmla="*/ 815 w 1878"/>
                  <a:gd name="T9" fmla="*/ 673 h 3066"/>
                  <a:gd name="T10" fmla="*/ 815 w 1878"/>
                  <a:gd name="T11" fmla="*/ 1205 h 3066"/>
                  <a:gd name="T12" fmla="*/ 1818 w 1878"/>
                  <a:gd name="T13" fmla="*/ 1205 h 3066"/>
                  <a:gd name="T14" fmla="*/ 1818 w 1878"/>
                  <a:gd name="T15" fmla="*/ 1862 h 3066"/>
                  <a:gd name="T16" fmla="*/ 815 w 1878"/>
                  <a:gd name="T17" fmla="*/ 1862 h 3066"/>
                  <a:gd name="T18" fmla="*/ 815 w 1878"/>
                  <a:gd name="T19" fmla="*/ 2379 h 3066"/>
                  <a:gd name="T20" fmla="*/ 1878 w 1878"/>
                  <a:gd name="T21" fmla="*/ 2379 h 3066"/>
                  <a:gd name="T22" fmla="*/ 1878 w 1878"/>
                  <a:gd name="T23" fmla="*/ 3066 h 3066"/>
                  <a:gd name="T24" fmla="*/ 0 w 1878"/>
                  <a:gd name="T25" fmla="*/ 3066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6">
                    <a:moveTo>
                      <a:pt x="0" y="3066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8" y="1205"/>
                    </a:lnTo>
                    <a:lnTo>
                      <a:pt x="1818" y="1862"/>
                    </a:lnTo>
                    <a:lnTo>
                      <a:pt x="815" y="1862"/>
                    </a:lnTo>
                    <a:lnTo>
                      <a:pt x="815" y="2379"/>
                    </a:lnTo>
                    <a:lnTo>
                      <a:pt x="1878" y="2379"/>
                    </a:lnTo>
                    <a:lnTo>
                      <a:pt x="1878" y="3066"/>
                    </a:lnTo>
                    <a:lnTo>
                      <a:pt x="0" y="306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gray">
              <a:xfrm>
                <a:off x="-14754225" y="13400088"/>
                <a:ext cx="1338263" cy="48720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25"/>
              <p:cNvSpPr>
                <a:spLocks noEditPoints="1"/>
              </p:cNvSpPr>
              <p:nvPr/>
            </p:nvSpPr>
            <p:spPr bwMode="gray">
              <a:xfrm>
                <a:off x="-925513" y="13292138"/>
                <a:ext cx="5202238" cy="5106988"/>
              </a:xfrm>
              <a:custGeom>
                <a:avLst/>
                <a:gdLst>
                  <a:gd name="T0" fmla="*/ 1387 w 1387"/>
                  <a:gd name="T1" fmla="*/ 681 h 1362"/>
                  <a:gd name="T2" fmla="*/ 1335 w 1387"/>
                  <a:gd name="T3" fmla="*/ 944 h 1362"/>
                  <a:gd name="T4" fmla="*/ 1186 w 1387"/>
                  <a:gd name="T5" fmla="*/ 1163 h 1362"/>
                  <a:gd name="T6" fmla="*/ 959 w 1387"/>
                  <a:gd name="T7" fmla="*/ 1310 h 1362"/>
                  <a:gd name="T8" fmla="*/ 694 w 1387"/>
                  <a:gd name="T9" fmla="*/ 1362 h 1362"/>
                  <a:gd name="T10" fmla="*/ 427 w 1387"/>
                  <a:gd name="T11" fmla="*/ 1310 h 1362"/>
                  <a:gd name="T12" fmla="*/ 204 w 1387"/>
                  <a:gd name="T13" fmla="*/ 1163 h 1362"/>
                  <a:gd name="T14" fmla="*/ 52 w 1387"/>
                  <a:gd name="T15" fmla="*/ 943 h 1362"/>
                  <a:gd name="T16" fmla="*/ 0 w 1387"/>
                  <a:gd name="T17" fmla="*/ 681 h 1362"/>
                  <a:gd name="T18" fmla="*/ 52 w 1387"/>
                  <a:gd name="T19" fmla="*/ 419 h 1362"/>
                  <a:gd name="T20" fmla="*/ 204 w 1387"/>
                  <a:gd name="T21" fmla="*/ 200 h 1362"/>
                  <a:gd name="T22" fmla="*/ 427 w 1387"/>
                  <a:gd name="T23" fmla="*/ 52 h 1362"/>
                  <a:gd name="T24" fmla="*/ 694 w 1387"/>
                  <a:gd name="T25" fmla="*/ 0 h 1362"/>
                  <a:gd name="T26" fmla="*/ 960 w 1387"/>
                  <a:gd name="T27" fmla="*/ 52 h 1362"/>
                  <a:gd name="T28" fmla="*/ 1186 w 1387"/>
                  <a:gd name="T29" fmla="*/ 200 h 1362"/>
                  <a:gd name="T30" fmla="*/ 1335 w 1387"/>
                  <a:gd name="T31" fmla="*/ 419 h 1362"/>
                  <a:gd name="T32" fmla="*/ 1387 w 1387"/>
                  <a:gd name="T33" fmla="*/ 681 h 1362"/>
                  <a:gd name="T34" fmla="*/ 694 w 1387"/>
                  <a:gd name="T35" fmla="*/ 1062 h 1362"/>
                  <a:gd name="T36" fmla="*/ 937 w 1387"/>
                  <a:gd name="T37" fmla="*/ 954 h 1362"/>
                  <a:gd name="T38" fmla="*/ 1033 w 1387"/>
                  <a:gd name="T39" fmla="*/ 681 h 1362"/>
                  <a:gd name="T40" fmla="*/ 936 w 1387"/>
                  <a:gd name="T41" fmla="*/ 409 h 1362"/>
                  <a:gd name="T42" fmla="*/ 694 w 1387"/>
                  <a:gd name="T43" fmla="*/ 300 h 1362"/>
                  <a:gd name="T44" fmla="*/ 450 w 1387"/>
                  <a:gd name="T45" fmla="*/ 409 h 1362"/>
                  <a:gd name="T46" fmla="*/ 354 w 1387"/>
                  <a:gd name="T47" fmla="*/ 681 h 1362"/>
                  <a:gd name="T48" fmla="*/ 449 w 1387"/>
                  <a:gd name="T49" fmla="*/ 955 h 1362"/>
                  <a:gd name="T50" fmla="*/ 694 w 1387"/>
                  <a:gd name="T51" fmla="*/ 1062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87" h="1362">
                    <a:moveTo>
                      <a:pt x="1387" y="681"/>
                    </a:moveTo>
                    <a:cubicBezTo>
                      <a:pt x="1387" y="775"/>
                      <a:pt x="1370" y="862"/>
                      <a:pt x="1335" y="944"/>
                    </a:cubicBezTo>
                    <a:cubicBezTo>
                      <a:pt x="1301" y="1025"/>
                      <a:pt x="1251" y="1098"/>
                      <a:pt x="1186" y="1163"/>
                    </a:cubicBezTo>
                    <a:cubicBezTo>
                      <a:pt x="1119" y="1226"/>
                      <a:pt x="1044" y="1276"/>
                      <a:pt x="959" y="1310"/>
                    </a:cubicBezTo>
                    <a:cubicBezTo>
                      <a:pt x="874" y="1345"/>
                      <a:pt x="785" y="1362"/>
                      <a:pt x="694" y="1362"/>
                    </a:cubicBezTo>
                    <a:cubicBezTo>
                      <a:pt x="601" y="1362"/>
                      <a:pt x="512" y="1345"/>
                      <a:pt x="427" y="1310"/>
                    </a:cubicBezTo>
                    <a:cubicBezTo>
                      <a:pt x="343" y="1276"/>
                      <a:pt x="268" y="1226"/>
                      <a:pt x="204" y="1163"/>
                    </a:cubicBezTo>
                    <a:cubicBezTo>
                      <a:pt x="137" y="1098"/>
                      <a:pt x="86" y="1025"/>
                      <a:pt x="52" y="943"/>
                    </a:cubicBezTo>
                    <a:cubicBezTo>
                      <a:pt x="17" y="861"/>
                      <a:pt x="0" y="773"/>
                      <a:pt x="0" y="681"/>
                    </a:cubicBezTo>
                    <a:cubicBezTo>
                      <a:pt x="0" y="588"/>
                      <a:pt x="17" y="501"/>
                      <a:pt x="52" y="419"/>
                    </a:cubicBezTo>
                    <a:cubicBezTo>
                      <a:pt x="86" y="337"/>
                      <a:pt x="137" y="264"/>
                      <a:pt x="204" y="200"/>
                    </a:cubicBezTo>
                    <a:cubicBezTo>
                      <a:pt x="268" y="136"/>
                      <a:pt x="343" y="87"/>
                      <a:pt x="427" y="52"/>
                    </a:cubicBezTo>
                    <a:cubicBezTo>
                      <a:pt x="512" y="18"/>
                      <a:pt x="601" y="0"/>
                      <a:pt x="694" y="0"/>
                    </a:cubicBezTo>
                    <a:cubicBezTo>
                      <a:pt x="786" y="0"/>
                      <a:pt x="875" y="18"/>
                      <a:pt x="960" y="52"/>
                    </a:cubicBezTo>
                    <a:cubicBezTo>
                      <a:pt x="1045" y="87"/>
                      <a:pt x="1121" y="136"/>
                      <a:pt x="1186" y="200"/>
                    </a:cubicBezTo>
                    <a:cubicBezTo>
                      <a:pt x="1251" y="264"/>
                      <a:pt x="1300" y="337"/>
                      <a:pt x="1335" y="419"/>
                    </a:cubicBezTo>
                    <a:cubicBezTo>
                      <a:pt x="1369" y="501"/>
                      <a:pt x="1387" y="588"/>
                      <a:pt x="1387" y="681"/>
                    </a:cubicBezTo>
                    <a:close/>
                    <a:moveTo>
                      <a:pt x="694" y="1062"/>
                    </a:moveTo>
                    <a:cubicBezTo>
                      <a:pt x="792" y="1062"/>
                      <a:pt x="873" y="1026"/>
                      <a:pt x="937" y="954"/>
                    </a:cubicBezTo>
                    <a:cubicBezTo>
                      <a:pt x="1001" y="882"/>
                      <a:pt x="1033" y="791"/>
                      <a:pt x="1033" y="681"/>
                    </a:cubicBezTo>
                    <a:cubicBezTo>
                      <a:pt x="1033" y="572"/>
                      <a:pt x="1001" y="482"/>
                      <a:pt x="936" y="409"/>
                    </a:cubicBezTo>
                    <a:cubicBezTo>
                      <a:pt x="871" y="336"/>
                      <a:pt x="790" y="300"/>
                      <a:pt x="694" y="300"/>
                    </a:cubicBezTo>
                    <a:cubicBezTo>
                      <a:pt x="596" y="300"/>
                      <a:pt x="515" y="336"/>
                      <a:pt x="450" y="409"/>
                    </a:cubicBezTo>
                    <a:cubicBezTo>
                      <a:pt x="386" y="481"/>
                      <a:pt x="354" y="572"/>
                      <a:pt x="354" y="681"/>
                    </a:cubicBezTo>
                    <a:cubicBezTo>
                      <a:pt x="354" y="792"/>
                      <a:pt x="386" y="884"/>
                      <a:pt x="449" y="955"/>
                    </a:cubicBezTo>
                    <a:cubicBezTo>
                      <a:pt x="512" y="1027"/>
                      <a:pt x="594" y="1062"/>
                      <a:pt x="694" y="10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  <a:gd name="T14" fmla="*/ 2320 w 3208"/>
                  <a:gd name="T15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  <a:lnTo>
                      <a:pt x="2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28"/>
              <p:cNvSpPr>
                <a:spLocks noEditPoints="1"/>
              </p:cNvSpPr>
              <p:nvPr/>
            </p:nvSpPr>
            <p:spPr bwMode="gray">
              <a:xfrm>
                <a:off x="9080500" y="13400088"/>
                <a:ext cx="5021263" cy="4872038"/>
              </a:xfrm>
              <a:custGeom>
                <a:avLst/>
                <a:gdLst>
                  <a:gd name="T0" fmla="*/ 0 w 1339"/>
                  <a:gd name="T1" fmla="*/ 1299 h 1299"/>
                  <a:gd name="T2" fmla="*/ 448 w 1339"/>
                  <a:gd name="T3" fmla="*/ 0 h 1299"/>
                  <a:gd name="T4" fmla="*/ 891 w 1339"/>
                  <a:gd name="T5" fmla="*/ 0 h 1299"/>
                  <a:gd name="T6" fmla="*/ 1339 w 1339"/>
                  <a:gd name="T7" fmla="*/ 1299 h 1299"/>
                  <a:gd name="T8" fmla="*/ 987 w 1339"/>
                  <a:gd name="T9" fmla="*/ 1299 h 1299"/>
                  <a:gd name="T10" fmla="*/ 922 w 1339"/>
                  <a:gd name="T11" fmla="*/ 1066 h 1299"/>
                  <a:gd name="T12" fmla="*/ 419 w 1339"/>
                  <a:gd name="T13" fmla="*/ 1066 h 1299"/>
                  <a:gd name="T14" fmla="*/ 352 w 1339"/>
                  <a:gd name="T15" fmla="*/ 1299 h 1299"/>
                  <a:gd name="T16" fmla="*/ 0 w 1339"/>
                  <a:gd name="T17" fmla="*/ 1299 h 1299"/>
                  <a:gd name="T18" fmla="*/ 495 w 1339"/>
                  <a:gd name="T19" fmla="*/ 814 h 1299"/>
                  <a:gd name="T20" fmla="*/ 847 w 1339"/>
                  <a:gd name="T21" fmla="*/ 814 h 1299"/>
                  <a:gd name="T22" fmla="*/ 715 w 1339"/>
                  <a:gd name="T23" fmla="*/ 385 h 1299"/>
                  <a:gd name="T24" fmla="*/ 698 w 1339"/>
                  <a:gd name="T25" fmla="*/ 322 h 1299"/>
                  <a:gd name="T26" fmla="*/ 671 w 1339"/>
                  <a:gd name="T27" fmla="*/ 211 h 1299"/>
                  <a:gd name="T28" fmla="*/ 648 w 1339"/>
                  <a:gd name="T29" fmla="*/ 302 h 1299"/>
                  <a:gd name="T30" fmla="*/ 626 w 1339"/>
                  <a:gd name="T31" fmla="*/ 385 h 1299"/>
                  <a:gd name="T32" fmla="*/ 495 w 1339"/>
                  <a:gd name="T33" fmla="*/ 81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9" h="1299">
                    <a:moveTo>
                      <a:pt x="0" y="1299"/>
                    </a:moveTo>
                    <a:cubicBezTo>
                      <a:pt x="448" y="0"/>
                      <a:pt x="448" y="0"/>
                      <a:pt x="448" y="0"/>
                    </a:cubicBezTo>
                    <a:cubicBezTo>
                      <a:pt x="891" y="0"/>
                      <a:pt x="891" y="0"/>
                      <a:pt x="891" y="0"/>
                    </a:cubicBezTo>
                    <a:cubicBezTo>
                      <a:pt x="1339" y="1299"/>
                      <a:pt x="1339" y="1299"/>
                      <a:pt x="1339" y="1299"/>
                    </a:cubicBezTo>
                    <a:cubicBezTo>
                      <a:pt x="987" y="1299"/>
                      <a:pt x="987" y="1299"/>
                      <a:pt x="987" y="1299"/>
                    </a:cubicBezTo>
                    <a:cubicBezTo>
                      <a:pt x="922" y="1066"/>
                      <a:pt x="922" y="1066"/>
                      <a:pt x="922" y="1066"/>
                    </a:cubicBezTo>
                    <a:cubicBezTo>
                      <a:pt x="419" y="1066"/>
                      <a:pt x="419" y="1066"/>
                      <a:pt x="419" y="1066"/>
                    </a:cubicBezTo>
                    <a:cubicBezTo>
                      <a:pt x="352" y="1299"/>
                      <a:pt x="352" y="1299"/>
                      <a:pt x="352" y="1299"/>
                    </a:cubicBezTo>
                    <a:lnTo>
                      <a:pt x="0" y="1299"/>
                    </a:lnTo>
                    <a:close/>
                    <a:moveTo>
                      <a:pt x="495" y="814"/>
                    </a:moveTo>
                    <a:cubicBezTo>
                      <a:pt x="847" y="814"/>
                      <a:pt x="847" y="814"/>
                      <a:pt x="847" y="814"/>
                    </a:cubicBezTo>
                    <a:cubicBezTo>
                      <a:pt x="715" y="385"/>
                      <a:pt x="715" y="385"/>
                      <a:pt x="715" y="385"/>
                    </a:cubicBezTo>
                    <a:cubicBezTo>
                      <a:pt x="711" y="372"/>
                      <a:pt x="705" y="351"/>
                      <a:pt x="698" y="322"/>
                    </a:cubicBezTo>
                    <a:cubicBezTo>
                      <a:pt x="691" y="293"/>
                      <a:pt x="682" y="256"/>
                      <a:pt x="671" y="211"/>
                    </a:cubicBezTo>
                    <a:cubicBezTo>
                      <a:pt x="663" y="243"/>
                      <a:pt x="656" y="273"/>
                      <a:pt x="648" y="302"/>
                    </a:cubicBezTo>
                    <a:cubicBezTo>
                      <a:pt x="641" y="331"/>
                      <a:pt x="633" y="359"/>
                      <a:pt x="626" y="385"/>
                    </a:cubicBezTo>
                    <a:lnTo>
                      <a:pt x="495" y="8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gray">
              <a:xfrm>
                <a:off x="13906500" y="13400088"/>
                <a:ext cx="3506788" cy="4872038"/>
              </a:xfrm>
              <a:custGeom>
                <a:avLst/>
                <a:gdLst>
                  <a:gd name="T0" fmla="*/ 687 w 2209"/>
                  <a:gd name="T1" fmla="*/ 3069 h 3069"/>
                  <a:gd name="T2" fmla="*/ 687 w 2209"/>
                  <a:gd name="T3" fmla="*/ 725 h 3069"/>
                  <a:gd name="T4" fmla="*/ 0 w 2209"/>
                  <a:gd name="T5" fmla="*/ 725 h 3069"/>
                  <a:gd name="T6" fmla="*/ 0 w 2209"/>
                  <a:gd name="T7" fmla="*/ 0 h 3069"/>
                  <a:gd name="T8" fmla="*/ 2209 w 2209"/>
                  <a:gd name="T9" fmla="*/ 0 h 3069"/>
                  <a:gd name="T10" fmla="*/ 2209 w 2209"/>
                  <a:gd name="T11" fmla="*/ 725 h 3069"/>
                  <a:gd name="T12" fmla="*/ 1521 w 2209"/>
                  <a:gd name="T13" fmla="*/ 725 h 3069"/>
                  <a:gd name="T14" fmla="*/ 1521 w 2209"/>
                  <a:gd name="T15" fmla="*/ 3069 h 3069"/>
                  <a:gd name="T16" fmla="*/ 687 w 2209"/>
                  <a:gd name="T17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9" h="3069">
                    <a:moveTo>
                      <a:pt x="687" y="3069"/>
                    </a:moveTo>
                    <a:lnTo>
                      <a:pt x="687" y="725"/>
                    </a:lnTo>
                    <a:lnTo>
                      <a:pt x="0" y="725"/>
                    </a:lnTo>
                    <a:lnTo>
                      <a:pt x="0" y="0"/>
                    </a:lnTo>
                    <a:lnTo>
                      <a:pt x="2209" y="0"/>
                    </a:lnTo>
                    <a:lnTo>
                      <a:pt x="2209" y="725"/>
                    </a:lnTo>
                    <a:lnTo>
                      <a:pt x="1521" y="725"/>
                    </a:lnTo>
                    <a:lnTo>
                      <a:pt x="1521" y="3069"/>
                    </a:lnTo>
                    <a:lnTo>
                      <a:pt x="687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gray">
              <a:xfrm>
                <a:off x="18080038" y="13400088"/>
                <a:ext cx="2981325" cy="4872038"/>
              </a:xfrm>
              <a:custGeom>
                <a:avLst/>
                <a:gdLst>
                  <a:gd name="T0" fmla="*/ 0 w 1878"/>
                  <a:gd name="T1" fmla="*/ 3069 h 3069"/>
                  <a:gd name="T2" fmla="*/ 0 w 1878"/>
                  <a:gd name="T3" fmla="*/ 0 h 3069"/>
                  <a:gd name="T4" fmla="*/ 1878 w 1878"/>
                  <a:gd name="T5" fmla="*/ 0 h 3069"/>
                  <a:gd name="T6" fmla="*/ 1878 w 1878"/>
                  <a:gd name="T7" fmla="*/ 673 h 3069"/>
                  <a:gd name="T8" fmla="*/ 815 w 1878"/>
                  <a:gd name="T9" fmla="*/ 673 h 3069"/>
                  <a:gd name="T10" fmla="*/ 815 w 1878"/>
                  <a:gd name="T11" fmla="*/ 1205 h 3069"/>
                  <a:gd name="T12" fmla="*/ 1817 w 1878"/>
                  <a:gd name="T13" fmla="*/ 1205 h 3069"/>
                  <a:gd name="T14" fmla="*/ 1817 w 1878"/>
                  <a:gd name="T15" fmla="*/ 1864 h 3069"/>
                  <a:gd name="T16" fmla="*/ 815 w 1878"/>
                  <a:gd name="T17" fmla="*/ 1864 h 3069"/>
                  <a:gd name="T18" fmla="*/ 815 w 1878"/>
                  <a:gd name="T19" fmla="*/ 2381 h 3069"/>
                  <a:gd name="T20" fmla="*/ 1878 w 1878"/>
                  <a:gd name="T21" fmla="*/ 2381 h 3069"/>
                  <a:gd name="T22" fmla="*/ 1878 w 1878"/>
                  <a:gd name="T23" fmla="*/ 3069 h 3069"/>
                  <a:gd name="T24" fmla="*/ 0 w 1878"/>
                  <a:gd name="T25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9">
                    <a:moveTo>
                      <a:pt x="0" y="3069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7" y="1205"/>
                    </a:lnTo>
                    <a:lnTo>
                      <a:pt x="1817" y="1864"/>
                    </a:lnTo>
                    <a:lnTo>
                      <a:pt x="815" y="1864"/>
                    </a:lnTo>
                    <a:lnTo>
                      <a:pt x="815" y="2381"/>
                    </a:lnTo>
                    <a:lnTo>
                      <a:pt x="1878" y="2381"/>
                    </a:lnTo>
                    <a:lnTo>
                      <a:pt x="1878" y="3069"/>
                    </a:lnTo>
                    <a:lnTo>
                      <a:pt x="0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gray">
              <a:xfrm>
                <a:off x="5686425" y="13400088"/>
                <a:ext cx="0" cy="0"/>
              </a:xfrm>
              <a:prstGeom prst="line">
                <a:avLst/>
              </a:prstGeom>
              <a:grpFill/>
              <a:ln w="0" cap="flat">
                <a:solidFill>
                  <a:srgbClr val="007F7A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uppieren 10"/>
            <p:cNvGrpSpPr/>
            <p:nvPr/>
          </p:nvGrpSpPr>
          <p:grpSpPr bwMode="gray">
            <a:xfrm>
              <a:off x="6834717" y="2424641"/>
              <a:ext cx="249766" cy="1415341"/>
              <a:chOff x="647700" y="1219200"/>
              <a:chExt cx="390525" cy="2212976"/>
            </a:xfrm>
            <a:grpFill/>
          </p:grpSpPr>
          <p:sp>
            <p:nvSpPr>
              <p:cNvPr id="12" name="Freeform 21"/>
              <p:cNvSpPr>
                <a:spLocks/>
              </p:cNvSpPr>
              <p:nvPr/>
            </p:nvSpPr>
            <p:spPr bwMode="gray">
              <a:xfrm>
                <a:off x="647700" y="1219200"/>
                <a:ext cx="390525" cy="1679575"/>
              </a:xfrm>
              <a:custGeom>
                <a:avLst/>
                <a:gdLst>
                  <a:gd name="T0" fmla="*/ 0 w 246"/>
                  <a:gd name="T1" fmla="*/ 19 h 1058"/>
                  <a:gd name="T2" fmla="*/ 246 w 246"/>
                  <a:gd name="T3" fmla="*/ 0 h 1058"/>
                  <a:gd name="T4" fmla="*/ 212 w 246"/>
                  <a:gd name="T5" fmla="*/ 1058 h 1058"/>
                  <a:gd name="T6" fmla="*/ 38 w 246"/>
                  <a:gd name="T7" fmla="*/ 1058 h 1058"/>
                  <a:gd name="T8" fmla="*/ 0 w 246"/>
                  <a:gd name="T9" fmla="*/ 19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058">
                    <a:moveTo>
                      <a:pt x="0" y="19"/>
                    </a:moveTo>
                    <a:lnTo>
                      <a:pt x="246" y="0"/>
                    </a:lnTo>
                    <a:lnTo>
                      <a:pt x="212" y="1058"/>
                    </a:lnTo>
                    <a:lnTo>
                      <a:pt x="38" y="1058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Oval 22"/>
              <p:cNvSpPr>
                <a:spLocks noChangeArrowheads="1"/>
              </p:cNvSpPr>
              <p:nvPr/>
            </p:nvSpPr>
            <p:spPr bwMode="gray">
              <a:xfrm>
                <a:off x="647700" y="3052763"/>
                <a:ext cx="377825" cy="3794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Fußzeilenplatzhalter 25"/>
          <p:cNvSpPr>
            <a:spLocks noGrp="1"/>
          </p:cNvSpPr>
          <p:nvPr>
            <p:ph type="ftr" sz="quarter" idx="10"/>
          </p:nvPr>
        </p:nvSpPr>
        <p:spPr>
          <a:xfrm>
            <a:off x="2339974" y="5329678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>
          <a:xfrm>
            <a:off x="431798" y="5329678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a Inhalt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/>
          <p:cNvSpPr>
            <a:spLocks noGrp="1"/>
          </p:cNvSpPr>
          <p:nvPr>
            <p:ph type="title"/>
          </p:nvPr>
        </p:nvSpPr>
        <p:spPr>
          <a:xfrm>
            <a:off x="457200" y="269148"/>
            <a:ext cx="8229600" cy="316706"/>
          </a:xfrm>
          <a:prstGeom prst="rect">
            <a:avLst/>
          </a:prstGeom>
        </p:spPr>
        <p:txBody>
          <a:bodyPr/>
          <a:lstStyle>
            <a:lvl1pPr>
              <a:defRPr lang="de-DE" sz="2200" b="1" kern="12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6486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800" y="447675"/>
            <a:ext cx="6156325" cy="8274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1"/>
            <a:ext cx="6156325" cy="3528000"/>
          </a:xfrm>
        </p:spPr>
        <p:txBody>
          <a:bodyPr>
            <a:normAutofit/>
          </a:bodyPr>
          <a:lstStyle>
            <a:lvl1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1pPr>
            <a:lvl2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2pPr>
            <a:lvl3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3pPr>
            <a:lvl4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4pPr>
            <a:lvl5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5pPr>
            <a:lvl6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6pPr>
            <a:lvl7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7pPr>
            <a:lvl8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8pPr>
            <a:lvl9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6" name="Gerade Verbindung 5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6156000" cy="3526991"/>
          </a:xfrm>
        </p:spPr>
        <p:txBody>
          <a:bodyPr/>
          <a:lstStyle>
            <a:lvl1pPr>
              <a:defRPr/>
            </a:lvl1pPr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679799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3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32631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60945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6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80400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9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67995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40320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0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5600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1908177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31799" y="448784"/>
            <a:ext cx="8280000" cy="82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Headline Text Arial 18 </a:t>
            </a:r>
            <a:r>
              <a:rPr lang="en-US" dirty="0" err="1" smtClean="0"/>
              <a:t>Pt</a:t>
            </a:r>
            <a:r>
              <a:rPr lang="en-US" dirty="0" smtClean="0"/>
              <a:t>, Bold, 1 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4755" y="1278712"/>
            <a:ext cx="8280401" cy="3528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grpSp>
        <p:nvGrpSpPr>
          <p:cNvPr id="4" name="Gruppieren 3"/>
          <p:cNvGrpSpPr/>
          <p:nvPr/>
        </p:nvGrpSpPr>
        <p:grpSpPr bwMode="gray">
          <a:xfrm>
            <a:off x="-155187" y="-117565"/>
            <a:ext cx="9458102" cy="5389615"/>
            <a:chOff x="-155187" y="-117565"/>
            <a:chExt cx="9458102" cy="5389615"/>
          </a:xfrm>
        </p:grpSpPr>
        <p:sp>
          <p:nvSpPr>
            <p:cNvPr id="52" name="Gleichschenkliges Dreieck 51"/>
            <p:cNvSpPr/>
            <p:nvPr userDrawn="1"/>
          </p:nvSpPr>
          <p:spPr bwMode="gray">
            <a:xfrm rot="5400000">
              <a:off x="-173187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Gleichschenkliges Dreieck 52"/>
            <p:cNvSpPr/>
            <p:nvPr userDrawn="1"/>
          </p:nvSpPr>
          <p:spPr bwMode="gray">
            <a:xfrm rot="5400000">
              <a:off x="-173187" y="123916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Gleichschenkliges Dreieck 53"/>
            <p:cNvSpPr/>
            <p:nvPr userDrawn="1"/>
          </p:nvSpPr>
          <p:spPr bwMode="gray">
            <a:xfrm rot="5400000">
              <a:off x="-173187" y="28961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Gleichschenkliges Dreieck 54"/>
            <p:cNvSpPr/>
            <p:nvPr userDrawn="1"/>
          </p:nvSpPr>
          <p:spPr bwMode="gray">
            <a:xfrm rot="5400000">
              <a:off x="-173187" y="310886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Gleichschenkliges Dreieck 55"/>
            <p:cNvSpPr/>
            <p:nvPr userDrawn="1"/>
          </p:nvSpPr>
          <p:spPr bwMode="gray">
            <a:xfrm rot="5400000">
              <a:off x="-173187" y="47638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Gleichschenkliges Dreieck 56"/>
            <p:cNvSpPr/>
            <p:nvPr userDrawn="1"/>
          </p:nvSpPr>
          <p:spPr bwMode="gray">
            <a:xfrm rot="5400000">
              <a:off x="-173187" y="4912238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Gleichschenkliges Dreieck 57"/>
            <p:cNvSpPr/>
            <p:nvPr userDrawn="1"/>
          </p:nvSpPr>
          <p:spPr bwMode="gray">
            <a:xfrm rot="16200000" flipH="1">
              <a:off x="9212915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Gleichschenkliges Dreieck 58"/>
            <p:cNvSpPr/>
            <p:nvPr userDrawn="1"/>
          </p:nvSpPr>
          <p:spPr bwMode="gray">
            <a:xfrm rot="16200000" flipH="1">
              <a:off x="9212915" y="12427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Gleichschenkliges Dreieck 59"/>
            <p:cNvSpPr/>
            <p:nvPr userDrawn="1"/>
          </p:nvSpPr>
          <p:spPr bwMode="gray">
            <a:xfrm rot="16200000" flipH="1">
              <a:off x="9212915" y="2900870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Gleichschenkliges Dreieck 60"/>
            <p:cNvSpPr/>
            <p:nvPr userDrawn="1"/>
          </p:nvSpPr>
          <p:spPr bwMode="gray">
            <a:xfrm rot="16200000" flipH="1">
              <a:off x="9212915" y="3123169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Gleichschenkliges Dreieck 90"/>
            <p:cNvSpPr/>
            <p:nvPr userDrawn="1"/>
          </p:nvSpPr>
          <p:spPr bwMode="gray">
            <a:xfrm rot="16200000" flipH="1">
              <a:off x="9212915" y="477095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Gleichschenkliges Dreieck 91"/>
            <p:cNvSpPr/>
            <p:nvPr userDrawn="1"/>
          </p:nvSpPr>
          <p:spPr bwMode="gray">
            <a:xfrm rot="16200000" flipH="1">
              <a:off x="9212915" y="4910727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Gleichschenkliges Dreieck 92"/>
            <p:cNvSpPr/>
            <p:nvPr userDrawn="1"/>
          </p:nvSpPr>
          <p:spPr bwMode="gray">
            <a:xfrm rot="10800000">
              <a:off x="3778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Gleichschenkliges Dreieck 93"/>
            <p:cNvSpPr/>
            <p:nvPr userDrawn="1"/>
          </p:nvSpPr>
          <p:spPr bwMode="gray">
            <a:xfrm rot="10800000">
              <a:off x="22859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Gleichschenkliges Dreieck 94"/>
            <p:cNvSpPr/>
            <p:nvPr userDrawn="1"/>
          </p:nvSpPr>
          <p:spPr bwMode="gray">
            <a:xfrm rot="10800000">
              <a:off x="25018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Gleichschenkliges Dreieck 95"/>
            <p:cNvSpPr/>
            <p:nvPr userDrawn="1"/>
          </p:nvSpPr>
          <p:spPr bwMode="gray">
            <a:xfrm rot="10800000">
              <a:off x="44100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Gleichschenkliges Dreieck 96"/>
            <p:cNvSpPr/>
            <p:nvPr userDrawn="1"/>
          </p:nvSpPr>
          <p:spPr bwMode="gray">
            <a:xfrm rot="10800000">
              <a:off x="46259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Gleichschenkliges Dreieck 97"/>
            <p:cNvSpPr/>
            <p:nvPr userDrawn="1"/>
          </p:nvSpPr>
          <p:spPr bwMode="gray">
            <a:xfrm rot="10800000">
              <a:off x="65341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Gleichschenkliges Dreieck 98"/>
            <p:cNvSpPr/>
            <p:nvPr userDrawn="1"/>
          </p:nvSpPr>
          <p:spPr bwMode="gray">
            <a:xfrm rot="10800000">
              <a:off x="67500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Gleichschenkliges Dreieck 99"/>
            <p:cNvSpPr/>
            <p:nvPr userDrawn="1"/>
          </p:nvSpPr>
          <p:spPr bwMode="gray">
            <a:xfrm rot="10800000">
              <a:off x="86582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Gleichschenkliges Dreieck 100"/>
            <p:cNvSpPr/>
            <p:nvPr userDrawn="1"/>
          </p:nvSpPr>
          <p:spPr bwMode="gray">
            <a:xfrm rot="10800000" flipV="1">
              <a:off x="3778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Gleichschenkliges Dreieck 101"/>
            <p:cNvSpPr/>
            <p:nvPr userDrawn="1"/>
          </p:nvSpPr>
          <p:spPr bwMode="gray">
            <a:xfrm rot="10800000" flipV="1">
              <a:off x="22859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Gleichschenkliges Dreieck 102"/>
            <p:cNvSpPr/>
            <p:nvPr userDrawn="1"/>
          </p:nvSpPr>
          <p:spPr bwMode="gray">
            <a:xfrm rot="10800000" flipV="1">
              <a:off x="25018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Gleichschenkliges Dreieck 103"/>
            <p:cNvSpPr/>
            <p:nvPr userDrawn="1"/>
          </p:nvSpPr>
          <p:spPr bwMode="gray">
            <a:xfrm rot="10800000" flipV="1">
              <a:off x="44100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/>
            <p:cNvSpPr/>
            <p:nvPr userDrawn="1"/>
          </p:nvSpPr>
          <p:spPr bwMode="gray">
            <a:xfrm rot="10800000" flipV="1">
              <a:off x="46259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Gleichschenkliges Dreieck 105"/>
            <p:cNvSpPr/>
            <p:nvPr userDrawn="1"/>
          </p:nvSpPr>
          <p:spPr bwMode="gray">
            <a:xfrm rot="10800000" flipV="1">
              <a:off x="65341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Gleichschenkliges Dreieck 106"/>
            <p:cNvSpPr/>
            <p:nvPr userDrawn="1"/>
          </p:nvSpPr>
          <p:spPr bwMode="gray">
            <a:xfrm rot="10800000" flipV="1">
              <a:off x="67500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Gleichschenkliges Dreieck 107"/>
            <p:cNvSpPr/>
            <p:nvPr userDrawn="1"/>
          </p:nvSpPr>
          <p:spPr bwMode="gray">
            <a:xfrm rot="10800000" flipV="1">
              <a:off x="86582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/>
          <p:cNvGrpSpPr/>
          <p:nvPr/>
        </p:nvGrpSpPr>
        <p:grpSpPr bwMode="gray">
          <a:xfrm>
            <a:off x="8314684" y="4979194"/>
            <a:ext cx="397515" cy="143888"/>
            <a:chOff x="7165975" y="5967412"/>
            <a:chExt cx="1995488" cy="722313"/>
          </a:xfrm>
          <a:solidFill>
            <a:schemeClr val="accent1"/>
          </a:solidFill>
        </p:grpSpPr>
        <p:sp>
          <p:nvSpPr>
            <p:cNvPr id="110" name="Freeform 23"/>
            <p:cNvSpPr>
              <a:spLocks/>
            </p:cNvSpPr>
            <p:nvPr/>
          </p:nvSpPr>
          <p:spPr bwMode="gray">
            <a:xfrm>
              <a:off x="7165975" y="5967412"/>
              <a:ext cx="827088" cy="571500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gray">
            <a:xfrm>
              <a:off x="7618413" y="6118225"/>
              <a:ext cx="601663" cy="571500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25"/>
            <p:cNvSpPr>
              <a:spLocks noEditPoints="1"/>
            </p:cNvSpPr>
            <p:nvPr/>
          </p:nvSpPr>
          <p:spPr bwMode="gray">
            <a:xfrm>
              <a:off x="8740775" y="6118225"/>
              <a:ext cx="420688" cy="420688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gray">
            <a:xfrm>
              <a:off x="8269288" y="6118225"/>
              <a:ext cx="422275" cy="420688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8" name="Rechteck 7"/>
          <p:cNvSpPr/>
          <p:nvPr userDrawn="1"/>
        </p:nvSpPr>
        <p:spPr>
          <a:xfrm>
            <a:off x="367992" y="4946726"/>
            <a:ext cx="186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 smtClean="0"/>
              <a:t>1 - </a:t>
            </a:r>
            <a:fld id="{B1CECB9D-DB36-4911-8D16-802F277BF7AF}" type="slidenum">
              <a:rPr lang="de-DE" sz="6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de-DE" sz="600" baseline="0" dirty="0" smtClean="0"/>
              <a:t>   </a:t>
            </a:r>
            <a:r>
              <a:rPr lang="de-DE" sz="600" dirty="0" smtClean="0"/>
              <a:t>WAGO Kontakttechnik GmbH &amp; Co. KG</a:t>
            </a:r>
          </a:p>
          <a:p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5144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6" r:id="rId10"/>
    <p:sldLayoutId id="2147483667" r:id="rId11"/>
    <p:sldLayoutId id="2147483668" r:id="rId12"/>
    <p:sldLayoutId id="2147483657" r:id="rId13"/>
    <p:sldLayoutId id="2147483672" r:id="rId14"/>
    <p:sldLayoutId id="2147483669" r:id="rId15"/>
    <p:sldLayoutId id="2147483658" r:id="rId16"/>
    <p:sldLayoutId id="2147483659" r:id="rId17"/>
    <p:sldLayoutId id="2147483660" r:id="rId18"/>
    <p:sldLayoutId id="2147483673" r:id="rId19"/>
    <p:sldLayoutId id="2147483670" r:id="rId20"/>
    <p:sldLayoutId id="2147483671" r:id="rId21"/>
    <p:sldLayoutId id="2147483661" r:id="rId22"/>
    <p:sldLayoutId id="2147483665" r:id="rId23"/>
    <p:sldLayoutId id="2147483662" r:id="rId24"/>
    <p:sldLayoutId id="2147483674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1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200" b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58775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000" b="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wmf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wmf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vcop01001.wago.local:9443/display/PIP/Automation+Controls" TargetMode="External"/><Relationship Id="rId2" Type="http://schemas.openxmlformats.org/officeDocument/2006/relationships/hyperlink" Target="https://svcop01001.wago.local:9443/display/PIP/Electrical+Interconnection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1950" indent="-361950"/>
            <a:r>
              <a:rPr lang="cs-CZ" sz="1600" dirty="0">
                <a:solidFill>
                  <a:srgbClr val="3B5C14"/>
                </a:solidFill>
              </a:rPr>
              <a:t>WAGO</a:t>
            </a:r>
          </a:p>
          <a:p>
            <a:pPr marL="714375" lvl="1" indent="-257175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600" dirty="0" smtClean="0">
                <a:solidFill>
                  <a:srgbClr val="8BB63B"/>
                </a:solidFill>
              </a:rPr>
              <a:t>Celosvětově</a:t>
            </a:r>
            <a:endParaRPr lang="de-DE" sz="1600" dirty="0">
              <a:solidFill>
                <a:srgbClr val="8BB63B"/>
              </a:solidFill>
            </a:endParaRPr>
          </a:p>
          <a:p>
            <a:pPr marL="714375" lvl="1" indent="-257175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600" dirty="0" smtClean="0">
                <a:solidFill>
                  <a:srgbClr val="8BB63B"/>
                </a:solidFill>
              </a:rPr>
              <a:t>Česká republika</a:t>
            </a:r>
            <a:endParaRPr lang="de-DE" sz="1600" dirty="0">
              <a:solidFill>
                <a:srgbClr val="8BB63B"/>
              </a:solidFill>
            </a:endParaRPr>
          </a:p>
          <a:p>
            <a:pPr marL="361950" indent="-361950"/>
            <a:r>
              <a:rPr lang="de-DE" sz="1600" dirty="0"/>
              <a:t>WAGO-I/O-SYSTEM</a:t>
            </a:r>
          </a:p>
          <a:p>
            <a:pPr marL="361950" indent="-361950"/>
            <a:r>
              <a:rPr lang="de-DE" sz="1600" dirty="0" smtClean="0"/>
              <a:t>Hardware</a:t>
            </a:r>
            <a:endParaRPr lang="de-DE" sz="1600" dirty="0"/>
          </a:p>
          <a:p>
            <a:pPr marL="361950" indent="-361950"/>
            <a:r>
              <a:rPr lang="de-DE" sz="1600" dirty="0"/>
              <a:t>Software</a:t>
            </a:r>
          </a:p>
          <a:p>
            <a:pPr marL="361950" indent="-361950"/>
            <a:r>
              <a:rPr lang="cs-CZ" sz="1600" dirty="0" smtClean="0"/>
              <a:t>Programování</a:t>
            </a:r>
            <a:endParaRPr lang="de-DE" sz="1600" dirty="0"/>
          </a:p>
          <a:p>
            <a:pPr marL="361950" indent="-361950"/>
            <a:r>
              <a:rPr lang="cs-CZ" sz="1600" dirty="0" smtClean="0"/>
              <a:t>Datové typy </a:t>
            </a:r>
            <a:r>
              <a:rPr lang="de-DE" sz="1600" dirty="0" smtClean="0"/>
              <a:t>&amp; </a:t>
            </a:r>
            <a:r>
              <a:rPr lang="cs-CZ" sz="1600" dirty="0" smtClean="0"/>
              <a:t>Proměnné</a:t>
            </a:r>
            <a:endParaRPr lang="de-DE" sz="1600" dirty="0"/>
          </a:p>
          <a:p>
            <a:pPr marL="361950" indent="-361950"/>
            <a:r>
              <a:rPr lang="cs-CZ" sz="1600" dirty="0" smtClean="0"/>
              <a:t>Knihovny</a:t>
            </a:r>
            <a:endParaRPr lang="de-DE" sz="1600" dirty="0"/>
          </a:p>
          <a:p>
            <a:pPr marL="361950" indent="-361950"/>
            <a:r>
              <a:rPr lang="cs-CZ" sz="1600" dirty="0" smtClean="0"/>
              <a:t>Přílohy</a:t>
            </a:r>
            <a:r>
              <a:rPr lang="de-DE" sz="1600" dirty="0"/>
              <a:t>	</a:t>
            </a:r>
          </a:p>
          <a:p>
            <a:endParaRPr lang="de-DE" sz="1100" dirty="0"/>
          </a:p>
          <a:p>
            <a:endParaRPr lang="de-DE" sz="1100" dirty="0" err="1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31899" y="450000"/>
            <a:ext cx="6156325" cy="827486"/>
          </a:xfrm>
        </p:spPr>
        <p:txBody>
          <a:bodyPr/>
          <a:lstStyle/>
          <a:p>
            <a:r>
              <a:rPr lang="cs-CZ" dirty="0" smtClean="0"/>
              <a:t>Obsah</a:t>
            </a:r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67494"/>
            <a:ext cx="518674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proudu a energie</a:t>
            </a:r>
            <a:r>
              <a:rPr lang="en-US" dirty="0"/>
              <a:t/>
            </a:r>
            <a:br>
              <a:rPr lang="en-US" dirty="0"/>
            </a:br>
            <a:endParaRPr lang="cs-CZ" dirty="0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09" y="1418670"/>
            <a:ext cx="2561195" cy="332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9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WAGO </a:t>
            </a:r>
            <a:r>
              <a:rPr lang="cs-CZ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měření proudu a napětí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</a:br>
            <a:endParaRPr lang="cs-CZ" dirty="0"/>
          </a:p>
        </p:txBody>
      </p:sp>
      <p:grpSp>
        <p:nvGrpSpPr>
          <p:cNvPr id="44" name="Skupina 43"/>
          <p:cNvGrpSpPr/>
          <p:nvPr/>
        </p:nvGrpSpPr>
        <p:grpSpPr>
          <a:xfrm>
            <a:off x="-9524" y="711680"/>
            <a:ext cx="8929238" cy="4073443"/>
            <a:chOff x="-9525" y="152400"/>
            <a:chExt cx="9725025" cy="6227763"/>
          </a:xfrm>
        </p:grpSpPr>
        <p:pic>
          <p:nvPicPr>
            <p:cNvPr id="5" name="Picture 4" descr="analog-dc-amperemeter-11644-2705199[1_bearbeiteung _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8413" y="4149725"/>
              <a:ext cx="2057400" cy="2097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Grafik 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25" y="4184650"/>
              <a:ext cx="1109663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 descr="p_ur_0789_0652_000_xx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1186" y="11445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8" descr="RT2000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028700"/>
              <a:ext cx="1150937" cy="615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fik 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13" y="4946650"/>
              <a:ext cx="950912" cy="110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Grafik 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850" y="5500688"/>
              <a:ext cx="752475" cy="87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00025" y="3860800"/>
              <a:ext cx="3241675" cy="57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cs-CZ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Měřící transformátory proudu </a:t>
              </a:r>
              <a:r>
                <a:rPr lang="de-DE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855</a:t>
              </a:r>
            </a:p>
          </p:txBody>
        </p:sp>
        <p:pic>
          <p:nvPicPr>
            <p:cNvPr id="12" name="Picture 12" descr="p_0857_0552_000_xx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720725"/>
              <a:ext cx="1163637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 descr="p_0857_0552_000_xx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CFBFB"/>
                </a:clrFrom>
                <a:clrTo>
                  <a:srgbClr val="FCFB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333500"/>
              <a:ext cx="1163638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87325" y="152400"/>
              <a:ext cx="3349625" cy="936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JUMPFLEX</a:t>
              </a:r>
              <a:r>
                <a:rPr lang="de-DE" sz="1200" b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®</a:t>
              </a:r>
              <a:r>
                <a:rPr lang="de-DE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 – </a:t>
              </a:r>
              <a:r>
                <a:rPr lang="cs-CZ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Proudové převodníky</a:t>
              </a:r>
              <a:endParaRPr lang="de-DE" sz="12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endParaRPr>
            </a:p>
            <a:p>
              <a:pPr algn="l" defTabSz="968375" eaLnBrk="1" hangingPunct="1">
                <a:defRPr/>
              </a:pPr>
              <a: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857-550 (AC/DC) </a:t>
              </a:r>
              <a:r>
                <a:rPr lang="de-DE" sz="1200" dirty="0" err="1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and</a:t>
              </a:r>
              <a: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 857-552 (AC)</a:t>
              </a:r>
              <a:r>
                <a:rPr lang="de-DE" sz="10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/>
              </a:r>
              <a:br>
                <a:rPr lang="de-DE" sz="10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</a:br>
              <a:endParaRPr lang="de-DE" sz="10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681788" y="836613"/>
              <a:ext cx="2951162" cy="86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WAGO-I/O-SYSTEM Series 750</a:t>
              </a:r>
              <a: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/>
              </a:r>
              <a:b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</a:br>
              <a: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3-</a:t>
              </a:r>
              <a:r>
                <a:rPr lang="cs-CZ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fázové měřící moduly</a:t>
              </a:r>
              <a: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 </a:t>
              </a:r>
              <a:r>
                <a:rPr lang="cs-CZ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výkonu</a:t>
              </a:r>
            </a:p>
            <a:p>
              <a:pPr algn="l" defTabSz="968375" eaLnBrk="1" hangingPunct="1">
                <a:defRPr/>
              </a:pPr>
              <a: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750-493, -494, -495</a:t>
              </a:r>
            </a:p>
          </p:txBody>
        </p:sp>
        <p:pic>
          <p:nvPicPr>
            <p:cNvPr id="16" name="Picture 16" descr="RT2000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12850"/>
              <a:ext cx="1150937" cy="615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643188" y="2649538"/>
              <a:ext cx="2195512" cy="612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cs-CZ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Vyhodnocovací obvody pro</a:t>
              </a:r>
              <a:endParaRPr lang="de-DE" sz="12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endParaRPr>
            </a:p>
            <a:p>
              <a:pPr algn="l" defTabSz="968375" eaLnBrk="1" hangingPunct="1">
                <a:defRPr/>
              </a:pPr>
              <a:r>
                <a:rPr lang="pl-PL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Rogowského cívky</a:t>
              </a:r>
              <a:r>
                <a:rPr lang="de-DE" sz="12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 789-652</a:t>
              </a:r>
            </a:p>
            <a:p>
              <a:pPr algn="l" defTabSz="968375" eaLnBrk="1" hangingPunct="1">
                <a:defRPr/>
              </a:pPr>
              <a:endParaRPr lang="de-DE" sz="10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2914650" y="944564"/>
              <a:ext cx="2806700" cy="57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pl-PL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Rogowského cívky</a:t>
              </a:r>
              <a:r>
                <a:rPr lang="de-DE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 </a:t>
              </a:r>
              <a:r>
                <a:rPr lang="cs-CZ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Série</a:t>
              </a:r>
              <a:r>
                <a:rPr lang="de-DE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 855</a:t>
              </a:r>
            </a:p>
          </p:txBody>
        </p:sp>
        <p:pic>
          <p:nvPicPr>
            <p:cNvPr id="19" name="Picture 19" descr="RT2000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2052638"/>
              <a:ext cx="1008063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5" descr="Logo Energiemanagement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5750" y="188913"/>
              <a:ext cx="1763713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450" y="1484313"/>
              <a:ext cx="836613" cy="147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Picture 27"/>
            <p:cNvSpPr>
              <a:spLocks noChangeAspect="1" noChangeArrowheads="1"/>
            </p:cNvSpPr>
            <p:nvPr/>
          </p:nvSpPr>
          <p:spPr bwMode="auto">
            <a:xfrm>
              <a:off x="7185025" y="1555750"/>
              <a:ext cx="782638" cy="141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24" name="Picture 28"/>
            <p:cNvSpPr>
              <a:spLocks noChangeAspect="1" noChangeArrowheads="1"/>
            </p:cNvSpPr>
            <p:nvPr/>
          </p:nvSpPr>
          <p:spPr bwMode="auto">
            <a:xfrm>
              <a:off x="6223000" y="1520825"/>
              <a:ext cx="782638" cy="141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25" name="Picture 29"/>
            <p:cNvSpPr>
              <a:spLocks noChangeAspect="1" noChangeArrowheads="1"/>
            </p:cNvSpPr>
            <p:nvPr/>
          </p:nvSpPr>
          <p:spPr bwMode="auto">
            <a:xfrm>
              <a:off x="7185025" y="3176588"/>
              <a:ext cx="1014413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5721350" y="2998788"/>
              <a:ext cx="3994150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defTabSz="968375" eaLnBrk="1" hangingPunct="1">
                <a:defRPr/>
              </a:pPr>
              <a:r>
                <a:rPr lang="cs-CZ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Proudové sensory s komunikací</a:t>
              </a:r>
              <a:r>
                <a:rPr lang="en-US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 MODBUS </a:t>
              </a:r>
            </a:p>
            <a:p>
              <a:pPr algn="r" defTabSz="968375" eaLnBrk="1" hangingPunct="1">
                <a:defRPr/>
              </a:pPr>
              <a:r>
                <a:rPr lang="de-DE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789-620, -621, -622 </a:t>
              </a:r>
            </a:p>
          </p:txBody>
        </p:sp>
        <p:pic>
          <p:nvPicPr>
            <p:cNvPr id="27" name="Picture 32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EFCFD"/>
                </a:clrFrom>
                <a:clrTo>
                  <a:srgbClr val="FEFC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488" y="3937000"/>
              <a:ext cx="984250" cy="1195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3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EFCFD"/>
                </a:clrFrom>
                <a:clrTo>
                  <a:srgbClr val="FEFC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563" y="5018088"/>
              <a:ext cx="984250" cy="119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34"/>
            <p:cNvSpPr>
              <a:spLocks noChangeArrowheads="1"/>
            </p:cNvSpPr>
            <p:nvPr/>
          </p:nvSpPr>
          <p:spPr bwMode="auto">
            <a:xfrm>
              <a:off x="4859336" y="1465263"/>
              <a:ext cx="612775" cy="288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80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500 A</a:t>
              </a: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5651500" y="1282700"/>
              <a:ext cx="757237" cy="288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8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2000 A</a:t>
              </a:r>
            </a:p>
          </p:txBody>
        </p:sp>
        <p:sp>
          <p:nvSpPr>
            <p:cNvPr id="31" name="Rectangle 38"/>
            <p:cNvSpPr>
              <a:spLocks noChangeArrowheads="1"/>
            </p:cNvSpPr>
            <p:nvPr/>
          </p:nvSpPr>
          <p:spPr bwMode="auto">
            <a:xfrm rot="3199727">
              <a:off x="7231063" y="4027487"/>
              <a:ext cx="1079500" cy="25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8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DC 0 ... 80 A</a:t>
              </a:r>
            </a:p>
          </p:txBody>
        </p:sp>
        <p:sp>
          <p:nvSpPr>
            <p:cNvPr id="32" name="Rectangle 39"/>
            <p:cNvSpPr>
              <a:spLocks noChangeArrowheads="1"/>
            </p:cNvSpPr>
            <p:nvPr/>
          </p:nvSpPr>
          <p:spPr bwMode="auto">
            <a:xfrm rot="3211178">
              <a:off x="6418262" y="4899026"/>
              <a:ext cx="1368425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8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DC 0 ... 140 A </a:t>
              </a:r>
            </a:p>
            <a:p>
              <a:pPr algn="l" defTabSz="968375" eaLnBrk="1" hangingPunct="1">
                <a:defRPr/>
              </a:pPr>
              <a:endParaRPr lang="de-DE" sz="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8399463" y="1520825"/>
              <a:ext cx="776287" cy="288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8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690 V</a:t>
              </a:r>
            </a:p>
          </p:txBody>
        </p:sp>
        <p:sp>
          <p:nvSpPr>
            <p:cNvPr id="34" name="Rectangle 42"/>
            <p:cNvSpPr>
              <a:spLocks noChangeArrowheads="1"/>
            </p:cNvSpPr>
            <p:nvPr/>
          </p:nvSpPr>
          <p:spPr bwMode="auto">
            <a:xfrm>
              <a:off x="7416800" y="1519238"/>
              <a:ext cx="776288" cy="288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68375" eaLnBrk="1" hangingPunct="1">
                <a:defRPr/>
              </a:pPr>
              <a:r>
                <a:rPr lang="de-DE" sz="80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480 V</a:t>
              </a:r>
            </a:p>
          </p:txBody>
        </p:sp>
        <p:pic>
          <p:nvPicPr>
            <p:cNvPr id="36" name="Picture 2" descr="http://www.eleq.com/lmbinaries/tq3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738" y="4329113"/>
              <a:ext cx="2016125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7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538" y="1557338"/>
              <a:ext cx="782637" cy="141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28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388" y="1522413"/>
              <a:ext cx="784225" cy="141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2" descr="T:\Automation-Produktmanagement\Meyer\1_Bilder\_855_Stromwandler\ELEQ\855_Stromwandler_ELEQ\00256120_0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3360738"/>
              <a:ext cx="1600200" cy="294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hteck 42"/>
            <p:cNvSpPr/>
            <p:nvPr/>
          </p:nvSpPr>
          <p:spPr>
            <a:xfrm>
              <a:off x="5003800" y="2684463"/>
              <a:ext cx="1562898" cy="423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cs-CZ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Napěťové sensory</a:t>
              </a:r>
              <a:endParaRPr lang="de-DE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pic>
          <p:nvPicPr>
            <p:cNvPr id="41" name="Picture 2" descr="40 Easy Voltage Tap voor draad, model UAD6 / UAD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038" y="2960688"/>
              <a:ext cx="1868487" cy="156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850" y="2801938"/>
              <a:ext cx="1416050" cy="1023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Rechteck 45"/>
            <p:cNvSpPr/>
            <p:nvPr/>
          </p:nvSpPr>
          <p:spPr>
            <a:xfrm>
              <a:off x="104775" y="2768600"/>
              <a:ext cx="1343025" cy="12704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cs-CZ" sz="12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Zkratovací s</a:t>
              </a:r>
              <a:r>
                <a:rPr lang="cs-CZ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vorky pro měřící transformátory</a:t>
              </a:r>
              <a:endParaRPr lang="de-DE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6323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ETHERNET-Switche </a:t>
            </a:r>
            <a:r>
              <a:rPr lang="de-DE" i="1" dirty="0"/>
              <a:t>–</a:t>
            </a:r>
            <a:r>
              <a:rPr lang="de-DE" dirty="0"/>
              <a:t> </a:t>
            </a:r>
            <a:r>
              <a:rPr lang="de-DE" dirty="0" smtClean="0"/>
              <a:t>S</a:t>
            </a:r>
            <a:r>
              <a:rPr lang="cs-CZ" dirty="0" err="1" smtClean="0"/>
              <a:t>érie</a:t>
            </a:r>
            <a:r>
              <a:rPr lang="de-DE" dirty="0" smtClean="0"/>
              <a:t> </a:t>
            </a:r>
            <a:r>
              <a:rPr lang="de-DE" dirty="0"/>
              <a:t>852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2015" y="771550"/>
            <a:ext cx="3250425" cy="282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D7AB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083" y="3579862"/>
            <a:ext cx="2910189" cy="101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11" r="2594" b="4518"/>
          <a:stretch/>
        </p:blipFill>
        <p:spPr bwMode="auto">
          <a:xfrm rot="278242">
            <a:off x="6885286" y="3742634"/>
            <a:ext cx="1329245" cy="79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6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31798" y="1086585"/>
            <a:ext cx="4230690" cy="3528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>
              <a:buSzPct val="100000"/>
              <a:buFont typeface="Arial" panose="020B0604020202020204" pitchFamily="34" charset="0"/>
              <a:buChar char="•"/>
            </a:pPr>
            <a:r>
              <a:rPr lang="de-DE" sz="1400" dirty="0" smtClean="0"/>
              <a:t>Robust</a:t>
            </a:r>
            <a:r>
              <a:rPr lang="cs-CZ" sz="1400" dirty="0" smtClean="0"/>
              <a:t>ní</a:t>
            </a:r>
            <a:r>
              <a:rPr lang="de-DE" sz="1400" dirty="0" smtClean="0"/>
              <a:t>, </a:t>
            </a:r>
            <a:r>
              <a:rPr lang="cs-CZ" sz="1400" dirty="0" smtClean="0"/>
              <a:t>úsporné, co do rozměrů</a:t>
            </a:r>
          </a:p>
          <a:p>
            <a:pPr marL="180975" indent="-180975">
              <a:buSzPct val="100000"/>
              <a:buFont typeface="Arial" panose="020B0604020202020204" pitchFamily="34" charset="0"/>
              <a:buChar char="•"/>
            </a:pPr>
            <a:r>
              <a:rPr lang="cs-CZ" sz="1400" dirty="0" smtClean="0"/>
              <a:t>Jednoduché na instalaci</a:t>
            </a:r>
          </a:p>
          <a:p>
            <a:pPr marL="180975" indent="-180975">
              <a:buSzPct val="100000"/>
              <a:buFont typeface="Arial" panose="020B0604020202020204" pitchFamily="34" charset="0"/>
              <a:buChar char="•"/>
            </a:pPr>
            <a:r>
              <a:rPr lang="cs-CZ" sz="1400" dirty="0" smtClean="0"/>
              <a:t>S, nebo bez konfigurace</a:t>
            </a:r>
            <a:endParaRPr lang="de-DE" sz="1400" dirty="0"/>
          </a:p>
          <a:p>
            <a:pPr marL="180975" indent="-180975">
              <a:buSzPct val="100000"/>
              <a:buFont typeface="Arial" panose="020B0604020202020204" pitchFamily="34" charset="0"/>
              <a:buChar char="•"/>
            </a:pPr>
            <a:r>
              <a:rPr lang="cs-CZ" sz="1400" dirty="0" smtClean="0"/>
              <a:t>Zkratová odolnost</a:t>
            </a:r>
          </a:p>
          <a:p>
            <a:pPr marL="180975" indent="-180975">
              <a:buSzPct val="100000"/>
              <a:buFont typeface="Arial" panose="020B0604020202020204" pitchFamily="34" charset="0"/>
              <a:buChar char="•"/>
            </a:pPr>
            <a:r>
              <a:rPr lang="cs-CZ" sz="1400" dirty="0" smtClean="0"/>
              <a:t>Mnoho konfiguračních možností</a:t>
            </a:r>
            <a:endParaRPr lang="de-DE" sz="1400" dirty="0"/>
          </a:p>
          <a:p>
            <a:pPr marL="266700" lvl="2" indent="180975">
              <a:buClrTx/>
              <a:buFont typeface="Arial" panose="020B0604020202020204" pitchFamily="34" charset="0"/>
              <a:buChar char="◦"/>
            </a:pPr>
            <a:r>
              <a:rPr lang="de-DE" sz="1400" dirty="0"/>
              <a:t>Ring </a:t>
            </a:r>
            <a:r>
              <a:rPr lang="de-DE" sz="1400" dirty="0" err="1" smtClean="0"/>
              <a:t>redundanc</a:t>
            </a:r>
            <a:r>
              <a:rPr lang="cs-CZ" sz="1400" dirty="0" smtClean="0"/>
              <a:t>e</a:t>
            </a:r>
            <a:r>
              <a:rPr lang="de-DE" sz="1400" dirty="0" smtClean="0"/>
              <a:t> </a:t>
            </a:r>
            <a:r>
              <a:rPr lang="de-DE" sz="1400" dirty="0"/>
              <a:t>&lt; 50 m</a:t>
            </a:r>
          </a:p>
          <a:p>
            <a:pPr marL="447675" lvl="2" indent="-180975">
              <a:buClrTx/>
              <a:buFont typeface="Arial" panose="020B0604020202020204" pitchFamily="34" charset="0"/>
              <a:buChar char="◦"/>
            </a:pPr>
            <a:r>
              <a:rPr lang="de-DE" sz="1400" dirty="0" smtClean="0"/>
              <a:t>Web-</a:t>
            </a:r>
            <a:r>
              <a:rPr lang="de-DE" sz="1400" dirty="0" err="1" smtClean="0"/>
              <a:t>based</a:t>
            </a:r>
            <a:r>
              <a:rPr lang="de-DE" sz="1400" dirty="0" smtClean="0"/>
              <a:t> </a:t>
            </a:r>
            <a:r>
              <a:rPr lang="de-DE" sz="1400" dirty="0"/>
              <a:t>Management</a:t>
            </a:r>
          </a:p>
          <a:p>
            <a:pPr marL="447675" lvl="2" indent="-180975">
              <a:buClrTx/>
              <a:buFont typeface="Arial" panose="020B0604020202020204" pitchFamily="34" charset="0"/>
              <a:buChar char="◦"/>
            </a:pPr>
            <a:r>
              <a:rPr lang="de-DE" sz="1400" dirty="0"/>
              <a:t>SNMP, </a:t>
            </a:r>
            <a:r>
              <a:rPr lang="de-DE" sz="1400" dirty="0" err="1"/>
              <a:t>QoS</a:t>
            </a:r>
            <a:r>
              <a:rPr lang="de-DE" sz="1400" dirty="0"/>
              <a:t>, VLAN</a:t>
            </a:r>
          </a:p>
          <a:p>
            <a:pPr marL="447675" lvl="2" indent="-180975">
              <a:buClrTx/>
              <a:buFont typeface="Arial" panose="020B0604020202020204" pitchFamily="34" charset="0"/>
              <a:buChar char="◦"/>
            </a:pPr>
            <a:r>
              <a:rPr lang="de-DE" sz="1400" dirty="0"/>
              <a:t>Port </a:t>
            </a:r>
            <a:r>
              <a:rPr lang="de-DE" sz="1400" dirty="0" err="1"/>
              <a:t>mirroring</a:t>
            </a:r>
            <a:r>
              <a:rPr lang="de-DE" sz="1400" dirty="0"/>
              <a:t>, </a:t>
            </a:r>
            <a:r>
              <a:rPr lang="de-DE" sz="1400" dirty="0" err="1"/>
              <a:t>port</a:t>
            </a:r>
            <a:r>
              <a:rPr lang="de-DE" sz="1400" dirty="0"/>
              <a:t> </a:t>
            </a:r>
            <a:r>
              <a:rPr lang="de-DE" sz="1400" dirty="0" err="1" smtClean="0"/>
              <a:t>trunking</a:t>
            </a:r>
            <a:r>
              <a:rPr lang="de-DE" sz="1400" dirty="0" smtClean="0"/>
              <a:t>, </a:t>
            </a:r>
            <a:r>
              <a:rPr lang="de-DE" sz="1400" dirty="0" err="1" smtClean="0"/>
              <a:t>cable</a:t>
            </a:r>
            <a:r>
              <a:rPr lang="de-DE" sz="1400" dirty="0" smtClean="0"/>
              <a:t> </a:t>
            </a:r>
            <a:r>
              <a:rPr lang="de-DE" sz="1400" dirty="0" err="1"/>
              <a:t>test</a:t>
            </a:r>
            <a:endParaRPr lang="de-DE" sz="1400" dirty="0"/>
          </a:p>
          <a:p>
            <a:pPr marL="180975" indent="-180975">
              <a:buSzPct val="100000"/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de-DE" sz="1400" dirty="0"/>
              <a:t>SFP </a:t>
            </a:r>
            <a:r>
              <a:rPr lang="de-DE" sz="1400" dirty="0" smtClean="0"/>
              <a:t>Modul</a:t>
            </a:r>
            <a:r>
              <a:rPr lang="cs-CZ" sz="1400" dirty="0" smtClean="0"/>
              <a:t>y pro optické kabely</a:t>
            </a:r>
          </a:p>
        </p:txBody>
      </p:sp>
    </p:spTree>
    <p:extLst>
      <p:ext uri="{BB962C8B-B14F-4D97-AF65-F5344CB8AC3E}">
        <p14:creationId xmlns:p14="http://schemas.microsoft.com/office/powerpoint/2010/main" val="342307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WAGO - Celosvětově</a:t>
            </a:r>
            <a:endParaRPr lang="cs-CZ" dirty="0"/>
          </a:p>
        </p:txBody>
      </p:sp>
      <p:pic>
        <p:nvPicPr>
          <p:cNvPr id="3" name="Picture 4" descr="Weltkugel_Fi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838661"/>
            <a:ext cx="3275856" cy="32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4549" y="994144"/>
            <a:ext cx="8686800" cy="3086100"/>
          </a:xfrm>
          <a:prstGeom prst="rect">
            <a:avLst/>
          </a:prstGeom>
        </p:spPr>
        <p:txBody>
          <a:bodyPr/>
          <a:lstStyle>
            <a:lvl1pPr marL="309807" indent="-309807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670" indent="-257045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030885" indent="-205636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443510" indent="-206989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853428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243054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632680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022306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411932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cs-CZ" sz="1800" kern="0" dirty="0" smtClean="0"/>
              <a:t>firma založena v roce 1951, </a:t>
            </a:r>
            <a:r>
              <a:rPr lang="cs-CZ" altLang="cs-CZ" sz="1800" kern="0" dirty="0" err="1" smtClean="0"/>
              <a:t>Minden</a:t>
            </a:r>
            <a:r>
              <a:rPr lang="cs-CZ" altLang="cs-CZ" sz="1800" kern="0" dirty="0" smtClean="0"/>
              <a:t>, Německo</a:t>
            </a:r>
          </a:p>
          <a:p>
            <a:r>
              <a:rPr lang="cs-CZ" altLang="cs-CZ" sz="1800" kern="0" dirty="0" smtClean="0"/>
              <a:t>specializace na pružinová připojení elektrických vodičů</a:t>
            </a:r>
          </a:p>
          <a:p>
            <a:r>
              <a:rPr lang="cs-CZ" altLang="cs-CZ" sz="1800" kern="0" dirty="0" smtClean="0"/>
              <a:t>přes 6000 spolupracovníků</a:t>
            </a:r>
          </a:p>
        </p:txBody>
      </p:sp>
      <p:sp>
        <p:nvSpPr>
          <p:cNvPr id="5" name="Text Box 1089"/>
          <p:cNvSpPr txBox="1">
            <a:spLocks noChangeArrowheads="1"/>
          </p:cNvSpPr>
          <p:nvPr/>
        </p:nvSpPr>
        <p:spPr bwMode="auto">
          <a:xfrm>
            <a:off x="409323" y="3812904"/>
            <a:ext cx="7772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cs-CZ" altLang="cs-CZ" sz="2400" b="1" dirty="0">
                <a:sym typeface="Monotype Sorts" pitchFamily="2" charset="2"/>
              </a:rPr>
              <a:t>Jednička na trhu v oblasti komponent s pružinovým připojením</a:t>
            </a:r>
            <a:endParaRPr lang="de-DE" altLang="cs-CZ" sz="2400" b="1" dirty="0"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66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WAGO - Celosvětově</a:t>
            </a:r>
            <a:endParaRPr lang="cs-CZ" dirty="0"/>
          </a:p>
        </p:txBody>
      </p:sp>
      <p:grpSp>
        <p:nvGrpSpPr>
          <p:cNvPr id="3" name="Skupina 2"/>
          <p:cNvGrpSpPr/>
          <p:nvPr/>
        </p:nvGrpSpPr>
        <p:grpSpPr>
          <a:xfrm>
            <a:off x="352426" y="1085850"/>
            <a:ext cx="7099893" cy="3701713"/>
            <a:chOff x="352426" y="1085850"/>
            <a:chExt cx="8526463" cy="3771900"/>
          </a:xfrm>
        </p:grpSpPr>
        <p:pic>
          <p:nvPicPr>
            <p:cNvPr id="6" name="Picture 2" descr="D:\Schimanski\Präsentationen\Bilder zu Neuem Design 2004\Weltkarte aktuell grau grün ok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6" y="1257300"/>
              <a:ext cx="8526463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5465763" y="1600200"/>
              <a:ext cx="1117614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chemeClr val="bg2"/>
                  </a:solidFill>
                </a:rPr>
                <a:t>Estonia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Greece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Ireland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Iceland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Croatia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Luxembourg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Portugal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Spain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Turkey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Hungary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7737476" y="2343150"/>
              <a:ext cx="10166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chemeClr val="bg2"/>
                  </a:solidFill>
                </a:rPr>
                <a:t>Hong Kong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Indonesia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Korea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Philippines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Vietnam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7173914" y="4171950"/>
              <a:ext cx="112562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chemeClr val="bg2"/>
                  </a:solidFill>
                </a:rPr>
                <a:t>Australia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New Zealand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251075" y="1600200"/>
              <a:ext cx="104067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rgbClr val="209740"/>
                  </a:solidFill>
                </a:rPr>
                <a:t>Germany</a:t>
              </a:r>
            </a:p>
            <a:p>
              <a:r>
                <a:rPr lang="de-DE" altLang="cs-CZ" sz="1200" b="1">
                  <a:solidFill>
                    <a:srgbClr val="209740"/>
                  </a:solidFill>
                </a:rPr>
                <a:t>France</a:t>
              </a:r>
            </a:p>
            <a:p>
              <a:r>
                <a:rPr lang="de-DE" altLang="cs-CZ" sz="1200" b="1">
                  <a:solidFill>
                    <a:srgbClr val="209740"/>
                  </a:solidFill>
                </a:rPr>
                <a:t>Poland</a:t>
              </a:r>
            </a:p>
            <a:p>
              <a:r>
                <a:rPr lang="de-DE" altLang="cs-CZ" sz="1200" b="1">
                  <a:solidFill>
                    <a:srgbClr val="209740"/>
                  </a:solidFill>
                </a:rPr>
                <a:t>Switzerland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633413" y="1085850"/>
              <a:ext cx="1563248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cs-CZ" altLang="cs-CZ" sz="1100" b="1" dirty="0">
                  <a:solidFill>
                    <a:srgbClr val="209740"/>
                  </a:solidFill>
                </a:rPr>
                <a:t>Výrobní závody</a:t>
              </a:r>
              <a:endParaRPr lang="de-DE" altLang="cs-CZ" sz="1100" b="1" dirty="0"/>
            </a:p>
            <a:p>
              <a:r>
                <a:rPr lang="cs-CZ" altLang="cs-CZ" sz="1100" b="1" dirty="0">
                  <a:solidFill>
                    <a:srgbClr val="3D7ABE"/>
                  </a:solidFill>
                </a:rPr>
                <a:t>Dceřiné společnosti</a:t>
              </a:r>
              <a:r>
                <a:rPr lang="en-US" altLang="cs-CZ" sz="1100" b="1" dirty="0">
                  <a:solidFill>
                    <a:srgbClr val="3D7ABE"/>
                  </a:solidFill>
                </a:rPr>
                <a:t> </a:t>
              </a:r>
              <a:endParaRPr lang="de-DE" altLang="cs-CZ" sz="1100" b="1" dirty="0">
                <a:solidFill>
                  <a:srgbClr val="3D7ABE"/>
                </a:solidFill>
              </a:endParaRPr>
            </a:p>
            <a:p>
              <a:r>
                <a:rPr lang="cs-CZ" altLang="cs-CZ" sz="1100" b="1" dirty="0">
                  <a:solidFill>
                    <a:schemeClr val="bg2"/>
                  </a:solidFill>
                </a:rPr>
                <a:t>Zastoupení</a:t>
              </a:r>
              <a:endParaRPr lang="de-DE" altLang="cs-CZ" sz="1100" b="1" dirty="0">
                <a:solidFill>
                  <a:schemeClr val="bg2"/>
                </a:solidFill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6681788" y="2343151"/>
              <a:ext cx="62869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rgbClr val="209740"/>
                  </a:solidFill>
                </a:rPr>
                <a:t>China</a:t>
              </a:r>
            </a:p>
            <a:p>
              <a:r>
                <a:rPr lang="de-DE" altLang="cs-CZ" sz="1200" b="1">
                  <a:solidFill>
                    <a:srgbClr val="209740"/>
                  </a:solidFill>
                </a:rPr>
                <a:t>India</a:t>
              </a:r>
            </a:p>
            <a:p>
              <a:r>
                <a:rPr lang="de-DE" altLang="cs-CZ" sz="1200" b="1">
                  <a:solidFill>
                    <a:srgbClr val="209740"/>
                  </a:solidFill>
                </a:rPr>
                <a:t>Japan</a:t>
              </a:r>
              <a:endParaRPr lang="de-DE" altLang="cs-CZ" sz="1200" b="1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446463" y="1600200"/>
              <a:ext cx="137409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rgbClr val="3D7ABE"/>
                  </a:solidFill>
                </a:rPr>
                <a:t>Belgium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Denmark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Finland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Great Britain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Italy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Netherlands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Norway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Austria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Russia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Sweden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Slovak Republic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Czech Republic</a:t>
              </a:r>
              <a:endParaRPr lang="de-DE" altLang="cs-CZ" sz="1200" b="1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055689" y="3429000"/>
              <a:ext cx="92801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chemeClr val="bg2"/>
                  </a:solidFill>
                </a:rPr>
                <a:t>Argentina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Chile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Ecuador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Colombia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Peru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Venezuela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1055689" y="2400301"/>
              <a:ext cx="50847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rgbClr val="209740"/>
                  </a:solidFill>
                </a:rPr>
                <a:t>USA</a:t>
              </a:r>
              <a:endParaRPr lang="de-DE" altLang="cs-CZ" sz="1200" b="1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055689" y="2743201"/>
              <a:ext cx="73930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rgbClr val="3D7ABE"/>
                  </a:solidFill>
                </a:rPr>
                <a:t>Brazil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Canada</a:t>
              </a:r>
            </a:p>
            <a:p>
              <a:r>
                <a:rPr lang="de-DE" altLang="cs-CZ" sz="1200" b="1">
                  <a:solidFill>
                    <a:srgbClr val="3D7ABE"/>
                  </a:solidFill>
                </a:rPr>
                <a:t>Mexico</a:t>
              </a:r>
              <a:endParaRPr lang="de-DE" altLang="cs-CZ" sz="1200" b="1"/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6681788" y="3028950"/>
              <a:ext cx="12103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 dirty="0">
                  <a:solidFill>
                    <a:srgbClr val="3D7ABE"/>
                  </a:solidFill>
                </a:rPr>
                <a:t>Malaysia</a:t>
              </a:r>
            </a:p>
            <a:p>
              <a:r>
                <a:rPr lang="de-DE" altLang="cs-CZ" sz="1200" b="1" dirty="0" err="1">
                  <a:solidFill>
                    <a:srgbClr val="3D7ABE"/>
                  </a:solidFill>
                </a:rPr>
                <a:t>Singapore</a:t>
              </a:r>
              <a:endParaRPr lang="de-DE" altLang="cs-CZ" sz="1200" b="1" dirty="0">
                <a:solidFill>
                  <a:srgbClr val="3D7ABE"/>
                </a:solidFill>
              </a:endParaRPr>
            </a:p>
            <a:p>
              <a:r>
                <a:rPr lang="de-DE" altLang="cs-CZ" sz="1200" b="1" dirty="0">
                  <a:solidFill>
                    <a:srgbClr val="3D7ABE"/>
                  </a:solidFill>
                </a:rPr>
                <a:t>Taiwan R.O.C.</a:t>
              </a:r>
            </a:p>
            <a:p>
              <a:r>
                <a:rPr lang="de-DE" altLang="cs-CZ" sz="1200" b="1" dirty="0">
                  <a:solidFill>
                    <a:srgbClr val="3D7ABE"/>
                  </a:solidFill>
                </a:rPr>
                <a:t>Thailand</a:t>
              </a:r>
              <a:endParaRPr lang="de-DE" altLang="cs-CZ" sz="1200" b="1" dirty="0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4419600" y="3771900"/>
              <a:ext cx="67999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chemeClr val="bg2"/>
                  </a:solidFill>
                </a:rPr>
                <a:t>Egypt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Iran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Israel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Oman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Quatar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5481638" y="3771900"/>
              <a:ext cx="109427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cs-CZ" sz="1200" b="1">
                  <a:solidFill>
                    <a:schemeClr val="bg2"/>
                  </a:solidFill>
                </a:rPr>
                <a:t>Saudi Araba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South Africa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Syria</a:t>
              </a:r>
            </a:p>
            <a:p>
              <a:r>
                <a:rPr lang="de-DE" altLang="cs-CZ" sz="1200" b="1">
                  <a:solidFill>
                    <a:schemeClr val="bg2"/>
                  </a:solidFill>
                </a:rPr>
                <a:t>U.A.E.</a:t>
              </a:r>
              <a:endParaRPr lang="de-DE" altLang="cs-CZ" sz="1200"/>
            </a:p>
          </p:txBody>
        </p:sp>
      </p:grpSp>
      <p:pic>
        <p:nvPicPr>
          <p:cNvPr id="20" name="Picture 18" descr="Weltkugel_Fi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86" y="332185"/>
            <a:ext cx="16494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990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WAGO - </a:t>
            </a:r>
            <a:r>
              <a:rPr lang="cs-CZ" dirty="0" smtClean="0"/>
              <a:t>ČR</a:t>
            </a:r>
            <a:endParaRPr lang="cs-CZ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4549" y="994144"/>
            <a:ext cx="8686800" cy="3086100"/>
          </a:xfrm>
          <a:prstGeom prst="rect">
            <a:avLst/>
          </a:prstGeom>
        </p:spPr>
        <p:txBody>
          <a:bodyPr/>
          <a:lstStyle>
            <a:lvl1pPr marL="309807" indent="-309807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670" indent="-257045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030885" indent="-205636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443510" indent="-206989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853428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243054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632680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022306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411932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cs-CZ" sz="1800" kern="0" dirty="0"/>
              <a:t>Dceřiná společnost v ČR od roku </a:t>
            </a:r>
            <a:r>
              <a:rPr lang="cs-CZ" altLang="cs-CZ" sz="1800" kern="0" dirty="0" smtClean="0"/>
              <a:t>1991</a:t>
            </a:r>
          </a:p>
          <a:p>
            <a:endParaRPr lang="cs-CZ" altLang="cs-CZ" sz="1800" kern="0" dirty="0"/>
          </a:p>
          <a:p>
            <a:r>
              <a:rPr lang="cs-CZ" altLang="cs-CZ" sz="1800" kern="0" dirty="0"/>
              <a:t>Od roku 1995 systém WAGO-IO-System </a:t>
            </a:r>
            <a:endParaRPr lang="cs-CZ" altLang="cs-CZ" sz="1800" kern="0" dirty="0" smtClean="0"/>
          </a:p>
          <a:p>
            <a:endParaRPr lang="cs-CZ" altLang="cs-CZ" sz="1800" kern="0" dirty="0"/>
          </a:p>
          <a:p>
            <a:r>
              <a:rPr lang="cs-CZ" altLang="cs-CZ" sz="1800" kern="0" dirty="0" smtClean="0"/>
              <a:t>20 zaměstnanců</a:t>
            </a:r>
          </a:p>
          <a:p>
            <a:pPr lvl="1"/>
            <a:r>
              <a:rPr lang="cs-CZ" altLang="cs-CZ" sz="1600" kern="0" dirty="0"/>
              <a:t>Logistika</a:t>
            </a:r>
          </a:p>
          <a:p>
            <a:pPr lvl="1"/>
            <a:r>
              <a:rPr lang="cs-CZ" altLang="cs-CZ" sz="1600" kern="0" dirty="0"/>
              <a:t>Marketing</a:t>
            </a:r>
          </a:p>
          <a:p>
            <a:pPr lvl="1"/>
            <a:r>
              <a:rPr lang="cs-CZ" altLang="cs-CZ" sz="1600" kern="0" dirty="0"/>
              <a:t>Technická </a:t>
            </a:r>
            <a:r>
              <a:rPr lang="cs-CZ" altLang="cs-CZ" sz="1600" kern="0" dirty="0" smtClean="0"/>
              <a:t>podpora</a:t>
            </a:r>
          </a:p>
          <a:p>
            <a:pPr lvl="1"/>
            <a:r>
              <a:rPr lang="cs-CZ" altLang="cs-CZ" sz="1600" kern="0" dirty="0"/>
              <a:t>Obchodně-technická </a:t>
            </a:r>
            <a:r>
              <a:rPr lang="cs-CZ" altLang="cs-CZ" sz="1600" kern="0" dirty="0" smtClean="0"/>
              <a:t>oddělení</a:t>
            </a:r>
          </a:p>
          <a:p>
            <a:pPr lvl="2"/>
            <a:r>
              <a:rPr lang="cs-CZ" sz="1100" kern="0" dirty="0" smtClean="0"/>
              <a:t>Svorky </a:t>
            </a:r>
            <a:r>
              <a:rPr lang="cs-CZ" sz="1100" kern="0" dirty="0"/>
              <a:t>a propojení (</a:t>
            </a:r>
            <a:r>
              <a:rPr lang="cs-CZ" sz="1100" kern="0" dirty="0" err="1">
                <a:hlinkClick r:id="rId2"/>
              </a:rPr>
              <a:t>Electrical</a:t>
            </a:r>
            <a:r>
              <a:rPr lang="cs-CZ" sz="1100" kern="0" dirty="0">
                <a:hlinkClick r:id="rId2"/>
              </a:rPr>
              <a:t> </a:t>
            </a:r>
            <a:r>
              <a:rPr lang="cs-CZ" sz="1100" kern="0" dirty="0" err="1" smtClean="0">
                <a:hlinkClick r:id="rId2"/>
              </a:rPr>
              <a:t>Interconnections</a:t>
            </a:r>
            <a:r>
              <a:rPr lang="cs-CZ" sz="1100" kern="0" dirty="0" smtClean="0"/>
              <a:t>)</a:t>
            </a:r>
          </a:p>
          <a:p>
            <a:pPr lvl="2"/>
            <a:r>
              <a:rPr lang="cs-CZ" sz="1100" kern="0" dirty="0"/>
              <a:t>Automatizace</a:t>
            </a:r>
            <a:r>
              <a:rPr lang="cs-CZ" sz="1600" kern="0" dirty="0"/>
              <a:t> (</a:t>
            </a:r>
            <a:r>
              <a:rPr lang="cs-CZ" sz="1100" kern="0" dirty="0" err="1">
                <a:hlinkClick r:id="rId3"/>
              </a:rPr>
              <a:t>Automation</a:t>
            </a:r>
            <a:r>
              <a:rPr lang="cs-CZ" sz="1100" kern="0" dirty="0">
                <a:hlinkClick r:id="rId3"/>
              </a:rPr>
              <a:t> Controls</a:t>
            </a:r>
            <a:r>
              <a:rPr lang="cs-CZ" sz="1600" kern="0" dirty="0"/>
              <a:t>)</a:t>
            </a:r>
          </a:p>
          <a:p>
            <a:pPr marL="412625" lvl="1" indent="0">
              <a:buNone/>
            </a:pPr>
            <a:endParaRPr lang="cs-CZ" sz="2000" kern="0" dirty="0" smtClean="0"/>
          </a:p>
          <a:p>
            <a:pPr marL="412625" lvl="1" indent="0">
              <a:buNone/>
            </a:pPr>
            <a:endParaRPr lang="cs-CZ" dirty="0"/>
          </a:p>
          <a:p>
            <a:pPr lvl="1"/>
            <a:endParaRPr lang="cs-CZ" altLang="cs-CZ" sz="2100" kern="0" dirty="0" smtClean="0"/>
          </a:p>
        </p:txBody>
      </p:sp>
    </p:spTree>
    <p:extLst>
      <p:ext uri="{BB962C8B-B14F-4D97-AF65-F5344CB8AC3E}">
        <p14:creationId xmlns:p14="http://schemas.microsoft.com/office/powerpoint/2010/main" val="3647836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cs-CZ" sz="1800" kern="1200" dirty="0" smtClean="0">
                <a:solidFill>
                  <a:srgbClr val="000000"/>
                </a:solidFill>
                <a:effectLst/>
                <a:latin typeface="Arial"/>
                <a:ea typeface="+mn-ea"/>
                <a:cs typeface="+mn-cs"/>
              </a:rPr>
              <a:t>Kontakty: Automatizace Česká republika</a:t>
            </a:r>
            <a:endParaRPr lang="cs-CZ" dirty="0" smtClean="0">
              <a:effectLst/>
            </a:endParaRPr>
          </a:p>
          <a:p>
            <a:endParaRPr lang="cs-CZ" dirty="0"/>
          </a:p>
        </p:txBody>
      </p:sp>
      <p:sp>
        <p:nvSpPr>
          <p:cNvPr id="3" name="TextovéPole 2"/>
          <p:cNvSpPr txBox="1"/>
          <p:nvPr/>
        </p:nvSpPr>
        <p:spPr bwMode="gray">
          <a:xfrm>
            <a:off x="431799" y="1059582"/>
            <a:ext cx="2664296" cy="11521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cs-CZ" altLang="cs-CZ" sz="1000" b="1" kern="0" dirty="0">
                <a:solidFill>
                  <a:srgbClr val="191919"/>
                </a:solidFill>
              </a:rPr>
              <a:t>Sídlo</a:t>
            </a:r>
            <a:endParaRPr lang="cs-CZ" altLang="cs-CZ" sz="1000" kern="0" dirty="0">
              <a:solidFill>
                <a:srgbClr val="191919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altLang="cs-CZ" sz="1000" b="1" kern="0" dirty="0">
                <a:solidFill>
                  <a:srgbClr val="191919"/>
                </a:solidFill>
              </a:rPr>
              <a:t>WAGO-Elektro, spol. s r.o.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altLang="cs-CZ" sz="1000" kern="0" dirty="0">
                <a:solidFill>
                  <a:srgbClr val="191919"/>
                </a:solidFill>
              </a:rPr>
              <a:t>Rozvodova 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36, 143 00  </a:t>
            </a:r>
            <a:r>
              <a:rPr lang="cs-CZ" altLang="cs-CZ" sz="1000" kern="0" dirty="0">
                <a:solidFill>
                  <a:srgbClr val="191919"/>
                </a:solidFill>
              </a:rPr>
              <a:t>Praha 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tel.	+420 261 090 143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fax:	+420 261 </a:t>
            </a:r>
            <a:r>
              <a:rPr lang="cs-CZ" altLang="cs-CZ" sz="1000" kern="0" dirty="0">
                <a:solidFill>
                  <a:srgbClr val="191919"/>
                </a:solidFill>
              </a:rPr>
              <a:t>090 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144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e-mail:	automatizace@wago.com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web:	www.wago.cz</a:t>
            </a:r>
            <a:endParaRPr lang="cs-CZ" altLang="cs-CZ" sz="1000" kern="0" dirty="0">
              <a:solidFill>
                <a:srgbClr val="191919"/>
              </a:solidFill>
            </a:endParaRP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endParaRPr lang="cs-CZ" sz="1000" dirty="0" err="1" smtClean="0"/>
          </a:p>
        </p:txBody>
      </p:sp>
      <p:sp>
        <p:nvSpPr>
          <p:cNvPr id="19" name="TextovéPole 18"/>
          <p:cNvSpPr txBox="1"/>
          <p:nvPr/>
        </p:nvSpPr>
        <p:spPr bwMode="gray">
          <a:xfrm>
            <a:off x="431799" y="2388009"/>
            <a:ext cx="2123978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89B53A"/>
                </a:solidFill>
              </a:rPr>
              <a:t>Oblast </a:t>
            </a:r>
            <a:r>
              <a:rPr lang="cs-CZ" sz="1000" b="1" kern="0" dirty="0" smtClean="0">
                <a:solidFill>
                  <a:srgbClr val="89B53A"/>
                </a:solidFill>
              </a:rPr>
              <a:t>Západ</a:t>
            </a:r>
            <a:endParaRPr lang="cs-CZ" sz="1000" b="1" kern="0" dirty="0">
              <a:solidFill>
                <a:srgbClr val="89B53A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191919"/>
                </a:solidFill>
              </a:rPr>
              <a:t>Ing. Filip Cenefels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>
                <a:solidFill>
                  <a:srgbClr val="191919"/>
                </a:solidFill>
              </a:rPr>
              <a:t>mob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:	</a:t>
            </a:r>
            <a:r>
              <a:rPr lang="cs-CZ" sz="1000" kern="0" dirty="0" smtClean="0">
                <a:solidFill>
                  <a:srgbClr val="191919"/>
                </a:solidFill>
              </a:rPr>
              <a:t>+</a:t>
            </a:r>
            <a:r>
              <a:rPr lang="cs-CZ" sz="1000" kern="0" dirty="0">
                <a:solidFill>
                  <a:srgbClr val="191919"/>
                </a:solidFill>
              </a:rPr>
              <a:t>420 734 315 </a:t>
            </a:r>
            <a:r>
              <a:rPr lang="cs-CZ" sz="1000" kern="0" dirty="0" smtClean="0">
                <a:solidFill>
                  <a:srgbClr val="191919"/>
                </a:solidFill>
              </a:rPr>
              <a:t>891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e-mail:	filip.cenefels@wago.com</a:t>
            </a:r>
            <a:endParaRPr lang="cs-CZ" sz="1000" kern="0" dirty="0">
              <a:solidFill>
                <a:srgbClr val="191919"/>
              </a:solidFill>
            </a:endParaRP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endParaRPr lang="cs-CZ" sz="1000" dirty="0" err="1" smtClean="0"/>
          </a:p>
        </p:txBody>
      </p:sp>
      <p:sp>
        <p:nvSpPr>
          <p:cNvPr id="20" name="TextovéPole 19"/>
          <p:cNvSpPr txBox="1"/>
          <p:nvPr/>
        </p:nvSpPr>
        <p:spPr bwMode="gray">
          <a:xfrm>
            <a:off x="2520031" y="2388009"/>
            <a:ext cx="2088232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1022CE"/>
                </a:solidFill>
              </a:rPr>
              <a:t>Oblast </a:t>
            </a:r>
            <a:r>
              <a:rPr lang="cs-CZ" sz="1000" b="1" kern="0" dirty="0" smtClean="0">
                <a:solidFill>
                  <a:srgbClr val="1022CE"/>
                </a:solidFill>
              </a:rPr>
              <a:t>Střed</a:t>
            </a:r>
            <a:endParaRPr lang="cs-CZ" sz="1000" b="1" kern="0" dirty="0">
              <a:solidFill>
                <a:srgbClr val="1022CE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191919"/>
                </a:solidFill>
              </a:rPr>
              <a:t>Ing. Roman Vacek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>
                <a:solidFill>
                  <a:srgbClr val="191919"/>
                </a:solidFill>
              </a:rPr>
              <a:t>mob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:	+</a:t>
            </a:r>
            <a:r>
              <a:rPr lang="cs-CZ" altLang="cs-CZ" sz="1000" kern="0" dirty="0">
                <a:solidFill>
                  <a:srgbClr val="191919"/>
                </a:solidFill>
              </a:rPr>
              <a:t>420 737 215 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955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e-mail:	roman.vacek@wago.com</a:t>
            </a:r>
            <a:endParaRPr lang="cs-CZ" altLang="cs-CZ" sz="1000" kern="0" dirty="0">
              <a:solidFill>
                <a:srgbClr val="191919"/>
              </a:solidFill>
            </a:endParaRP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endParaRPr lang="cs-CZ" sz="1000" dirty="0" err="1" smtClean="0"/>
          </a:p>
        </p:txBody>
      </p:sp>
      <p:sp>
        <p:nvSpPr>
          <p:cNvPr id="21" name="TextovéPole 20"/>
          <p:cNvSpPr txBox="1"/>
          <p:nvPr/>
        </p:nvSpPr>
        <p:spPr bwMode="gray">
          <a:xfrm>
            <a:off x="4608263" y="2388009"/>
            <a:ext cx="2232248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BF6723"/>
                </a:solidFill>
              </a:rPr>
              <a:t>Oblast </a:t>
            </a:r>
            <a:r>
              <a:rPr lang="cs-CZ" sz="1000" b="1" kern="0" dirty="0" smtClean="0">
                <a:solidFill>
                  <a:srgbClr val="BF6723"/>
                </a:solidFill>
              </a:rPr>
              <a:t>Východ</a:t>
            </a:r>
            <a:endParaRPr lang="cs-CZ" sz="1000" b="1" kern="0" dirty="0">
              <a:solidFill>
                <a:srgbClr val="BF6723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191919"/>
                </a:solidFill>
              </a:rPr>
              <a:t>Ing. Jakub Svoboda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>
                <a:solidFill>
                  <a:srgbClr val="191919"/>
                </a:solidFill>
              </a:rPr>
              <a:t>m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ob:	+</a:t>
            </a:r>
            <a:r>
              <a:rPr lang="cs-CZ" altLang="cs-CZ" sz="1000" kern="0" dirty="0">
                <a:solidFill>
                  <a:srgbClr val="191919"/>
                </a:solidFill>
              </a:rPr>
              <a:t>420 737 215 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301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e-mail:	jakub.svoboda@wago.com</a:t>
            </a:r>
            <a:endParaRPr lang="cs-CZ" altLang="cs-CZ" sz="1000" kern="0" dirty="0">
              <a:solidFill>
                <a:srgbClr val="191919"/>
              </a:solidFill>
            </a:endParaRP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endParaRPr lang="cs-CZ" sz="1000" dirty="0" err="1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63" y="585854"/>
            <a:ext cx="3793621" cy="235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ovéPole 23"/>
          <p:cNvSpPr txBox="1"/>
          <p:nvPr/>
        </p:nvSpPr>
        <p:spPr bwMode="gray">
          <a:xfrm>
            <a:off x="445756" y="3213227"/>
            <a:ext cx="2038012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191919"/>
                </a:solidFill>
              </a:rPr>
              <a:t>Technická podpora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000" b="1" kern="0" dirty="0">
                <a:solidFill>
                  <a:srgbClr val="191919"/>
                </a:solidFill>
              </a:rPr>
              <a:t>Ing. Tomáš Fencl, Ph.D.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>
                <a:solidFill>
                  <a:srgbClr val="191919"/>
                </a:solidFill>
              </a:rPr>
              <a:t>mob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:	+</a:t>
            </a:r>
            <a:r>
              <a:rPr lang="cs-CZ" altLang="cs-CZ" sz="1000" kern="0" dirty="0">
                <a:solidFill>
                  <a:srgbClr val="191919"/>
                </a:solidFill>
              </a:rPr>
              <a:t>420 728 669 </a:t>
            </a:r>
            <a:r>
              <a:rPr lang="cs-CZ" altLang="cs-CZ" sz="1000" kern="0" dirty="0" smtClean="0">
                <a:solidFill>
                  <a:srgbClr val="191919"/>
                </a:solidFill>
              </a:rPr>
              <a:t>281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/>
            </a:pPr>
            <a:r>
              <a:rPr lang="cs-CZ" altLang="cs-CZ" sz="1000" kern="0" dirty="0" smtClean="0">
                <a:solidFill>
                  <a:srgbClr val="191919"/>
                </a:solidFill>
              </a:rPr>
              <a:t>e-mail:	tomas.fencl@wago.com</a:t>
            </a:r>
            <a:endParaRPr lang="cs-CZ" altLang="cs-CZ" sz="1000" kern="0" dirty="0">
              <a:solidFill>
                <a:srgbClr val="191919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cs-CZ" sz="1000" kern="0" dirty="0">
              <a:solidFill>
                <a:srgbClr val="191919"/>
              </a:solidFill>
            </a:endParaRPr>
          </a:p>
        </p:txBody>
      </p:sp>
      <p:pic>
        <p:nvPicPr>
          <p:cNvPr id="30" name="Obrázek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81" y="4398510"/>
            <a:ext cx="1396275" cy="504000"/>
          </a:xfrm>
          <a:prstGeom prst="rect">
            <a:avLst/>
          </a:prstGeom>
        </p:spPr>
      </p:pic>
      <p:cxnSp>
        <p:nvCxnSpPr>
          <p:cNvPr id="37" name="Přímá spojnice 36"/>
          <p:cNvCxnSpPr/>
          <p:nvPr/>
        </p:nvCxnSpPr>
        <p:spPr bwMode="gray">
          <a:xfrm>
            <a:off x="431799" y="2250588"/>
            <a:ext cx="1979961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/>
          <p:cNvCxnSpPr/>
          <p:nvPr/>
        </p:nvCxnSpPr>
        <p:spPr bwMode="gray">
          <a:xfrm>
            <a:off x="431799" y="903192"/>
            <a:ext cx="1979961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/>
          <p:cNvCxnSpPr/>
          <p:nvPr/>
        </p:nvCxnSpPr>
        <p:spPr bwMode="gray">
          <a:xfrm>
            <a:off x="431799" y="4005315"/>
            <a:ext cx="1979961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290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Wago</a:t>
            </a:r>
            <a:r>
              <a:rPr lang="cs-CZ" dirty="0" smtClean="0"/>
              <a:t> produktové </a:t>
            </a:r>
            <a:r>
              <a:rPr lang="cs-CZ" dirty="0" err="1" smtClean="0"/>
              <a:t>portfólio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923678"/>
            <a:ext cx="79343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54608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EPSITRON</a:t>
            </a:r>
            <a:r>
              <a:rPr lang="de-DE" i="1" baseline="30000" dirty="0"/>
              <a:t>®</a:t>
            </a:r>
            <a:r>
              <a:rPr lang="de-DE" i="1" dirty="0"/>
              <a:t> </a:t>
            </a:r>
            <a:endParaRPr lang="cs-CZ" dirty="0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Zástupný symbol pro text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cs-CZ" i="1" dirty="0"/>
              <a:t>Napájení, záloha napájení a jištění</a:t>
            </a:r>
            <a:endParaRPr 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65" y="1468648"/>
            <a:ext cx="2543940" cy="329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1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Relé a optočleny </a:t>
            </a:r>
            <a:endParaRPr lang="cs-CZ" dirty="0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Zástupný symbol pro text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45" y="1559225"/>
            <a:ext cx="2410651" cy="310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3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cs-CZ" sz="2400" i="1" dirty="0"/>
              <a:t>JUMPFLEX</a:t>
            </a:r>
            <a:r>
              <a:rPr lang="de-DE" sz="2400" i="1" baseline="30000" dirty="0"/>
              <a:t>®</a:t>
            </a:r>
            <a:r>
              <a:rPr lang="de-DE" altLang="cs-CZ" sz="2400" i="1" dirty="0"/>
              <a:t> </a:t>
            </a:r>
            <a:r>
              <a:rPr lang="cs-CZ" altLang="cs-CZ" sz="2400" i="1" dirty="0" smtClean="0"/>
              <a:t/>
            </a:r>
            <a:br>
              <a:rPr lang="cs-CZ" altLang="cs-CZ" sz="2400" i="1" dirty="0" smtClean="0"/>
            </a:br>
            <a:endParaRPr lang="cs-CZ" dirty="0"/>
          </a:p>
        </p:txBody>
      </p:sp>
      <p:sp>
        <p:nvSpPr>
          <p:cNvPr id="5" name="Zástupný symbol pro obrázek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Zástupný symbol pro text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cs-CZ" altLang="cs-CZ" i="1" dirty="0"/>
              <a:t>převodníky</a:t>
            </a:r>
            <a:r>
              <a:rPr lang="de-DE" altLang="cs-CZ" dirty="0"/>
              <a:t> </a:t>
            </a:r>
            <a:r>
              <a:rPr lang="cs-CZ" altLang="cs-CZ" dirty="0"/>
              <a:t>řady</a:t>
            </a:r>
            <a:r>
              <a:rPr lang="de-DE" altLang="cs-CZ" dirty="0"/>
              <a:t> 857</a:t>
            </a:r>
            <a:r>
              <a:rPr lang="cs-CZ" altLang="cs-CZ" dirty="0"/>
              <a:t> a 2857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7" y="1758574"/>
            <a:ext cx="3033091" cy="228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58574"/>
            <a:ext cx="3253095" cy="247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5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NNOVA_CATEGORY" val="None"/>
</p:tagLst>
</file>

<file path=ppt/theme/theme1.xml><?xml version="1.0" encoding="utf-8"?>
<a:theme xmlns:a="http://schemas.openxmlformats.org/drawingml/2006/main" name="WAGO_Master_DE_16-9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9525" cap="sq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sz="12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400"/>
          </a:spcBef>
          <a:spcAft>
            <a:spcPts val="400"/>
          </a:spcAft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WAGO_Master_DE_16-9</Template>
  <TotalTime>133</TotalTime>
  <Words>365</Words>
  <Application>Microsoft Office PowerPoint</Application>
  <PresentationFormat>Předvádění na obrazovce (16:9)</PresentationFormat>
  <Paragraphs>158</Paragraphs>
  <Slides>12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6" baseType="lpstr">
      <vt:lpstr>Arial</vt:lpstr>
      <vt:lpstr>Monotype Sorts</vt:lpstr>
      <vt:lpstr>Symbol</vt:lpstr>
      <vt:lpstr>WAGO_Master_DE_16-9</vt:lpstr>
      <vt:lpstr>Obsah</vt:lpstr>
      <vt:lpstr>WAGO - Celosvětově</vt:lpstr>
      <vt:lpstr>WAGO - Celosvětově</vt:lpstr>
      <vt:lpstr>WAGO - ČR</vt:lpstr>
      <vt:lpstr>Kontakty: Automatizace Česká republika </vt:lpstr>
      <vt:lpstr>Wago produktové portfólio</vt:lpstr>
      <vt:lpstr>EPSITRON® </vt:lpstr>
      <vt:lpstr>Relé a optočleny </vt:lpstr>
      <vt:lpstr>JUMPFLEX®  </vt:lpstr>
      <vt:lpstr>Měření proudu a energie </vt:lpstr>
      <vt:lpstr>WAGO měření proudu a napětí </vt:lpstr>
      <vt:lpstr>ETHERNET-Switche – Série 852</vt:lpstr>
    </vt:vector>
  </TitlesOfParts>
  <Company>Wago Kontakttechnik GmbH &amp; Co.KG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Wolf, Benjamin</dc:creator>
  <cp:lastModifiedBy>Cenefels, Filip</cp:lastModifiedBy>
  <cp:revision>137</cp:revision>
  <cp:lastPrinted>2017-04-03T10:54:58Z</cp:lastPrinted>
  <dcterms:created xsi:type="dcterms:W3CDTF">2016-09-29T10:20:21Z</dcterms:created>
  <dcterms:modified xsi:type="dcterms:W3CDTF">2019-05-27T13:04:25Z</dcterms:modified>
</cp:coreProperties>
</file>